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1" r:id="rId3"/>
    <p:sldId id="284" r:id="rId4"/>
    <p:sldId id="285" r:id="rId5"/>
    <p:sldId id="286" r:id="rId6"/>
    <p:sldId id="287" r:id="rId7"/>
    <p:sldId id="288" r:id="rId8"/>
    <p:sldId id="304" r:id="rId9"/>
    <p:sldId id="289" r:id="rId10"/>
    <p:sldId id="266" r:id="rId11"/>
    <p:sldId id="283" r:id="rId12"/>
    <p:sldId id="270" r:id="rId13"/>
    <p:sldId id="290" r:id="rId14"/>
    <p:sldId id="291" r:id="rId15"/>
    <p:sldId id="292" r:id="rId16"/>
    <p:sldId id="293" r:id="rId17"/>
    <p:sldId id="294" r:id="rId18"/>
    <p:sldId id="295" r:id="rId19"/>
    <p:sldId id="274" r:id="rId20"/>
    <p:sldId id="296" r:id="rId21"/>
    <p:sldId id="297" r:id="rId22"/>
    <p:sldId id="298" r:id="rId23"/>
    <p:sldId id="299" r:id="rId24"/>
    <p:sldId id="300" r:id="rId25"/>
    <p:sldId id="276" r:id="rId26"/>
    <p:sldId id="301" r:id="rId27"/>
    <p:sldId id="302" r:id="rId28"/>
    <p:sldId id="265" r:id="rId29"/>
    <p:sldId id="303" r:id="rId30"/>
    <p:sldId id="305" r:id="rId31"/>
    <p:sldId id="30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0" d="100"/>
          <a:sy n="80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21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4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6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2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1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7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3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7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1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7B4DD-BF7E-4827-8414-06002BB4E73A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2012/11/16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3C80-2DD0-476C-9243-0DE326ADBE5E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0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health/files/eudralex/vol-4/pdfs-en/2005_10_chapter_6_en.pdf" TargetMode="External"/><Relationship Id="rId13" Type="http://schemas.openxmlformats.org/officeDocument/2006/relationships/hyperlink" Target="http://ec.europa.eu/health/files/eudralex/vol-4/2007_09_gmp_part2_en.pdf" TargetMode="External"/><Relationship Id="rId3" Type="http://schemas.openxmlformats.org/officeDocument/2006/relationships/hyperlink" Target="http://ec.europa.eu/health/files/eudralex/vol-4/pdfs-en/2008_02_14_gmp-part1-chapter1_q9_en.pdf" TargetMode="External"/><Relationship Id="rId7" Type="http://schemas.openxmlformats.org/officeDocument/2006/relationships/hyperlink" Target="http://ec.europa.eu/health/files/eudralex/vol-4/pdfs-en/cap5en.pdf" TargetMode="External"/><Relationship Id="rId12" Type="http://schemas.openxmlformats.org/officeDocument/2006/relationships/hyperlink" Target="http://ec.europa.eu/health/files/eudralex/vol-4/pdfs-en/cap9_en.pdf" TargetMode="External"/><Relationship Id="rId17" Type="http://schemas.openxmlformats.org/officeDocument/2006/relationships/hyperlink" Target="http://ec.europa.eu/health/files/eudralex/vol-4/mra_batch-certificate_05-2011.pdf" TargetMode="External"/><Relationship Id="rId2" Type="http://schemas.openxmlformats.org/officeDocument/2006/relationships/hyperlink" Target="http://ec.europa.eu/health/files/eudralex/vol-4/vol4-chap1_2012-06_en.pdf" TargetMode="External"/><Relationship Id="rId16" Type="http://schemas.openxmlformats.org/officeDocument/2006/relationships/hyperlink" Target="http://www.ema.europa.eu/docs/en_GB/document_library/Scientific_guideline/2009/09/WC50000287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health/files/eudralex/vol-4/chapter4_01-2011_en.pdf" TargetMode="External"/><Relationship Id="rId11" Type="http://schemas.openxmlformats.org/officeDocument/2006/relationships/hyperlink" Target="http://ec.europa.eu/health/files/eudralex/vol-4/pdfs-en/2005_12_gmp_part1_chap8_en.pdf" TargetMode="External"/><Relationship Id="rId5" Type="http://schemas.openxmlformats.org/officeDocument/2006/relationships/hyperlink" Target="http://ec.europa.eu/health/files/eudralex/vol-4/pdfs-en/cap3_en.pdf" TargetMode="External"/><Relationship Id="rId15" Type="http://schemas.openxmlformats.org/officeDocument/2006/relationships/hyperlink" Target="http://www.ema.europa.eu/docs/en_GB/document_library/Scientific_guideline/2009/09/WC500002873.pdf" TargetMode="External"/><Relationship Id="rId10" Type="http://schemas.openxmlformats.org/officeDocument/2006/relationships/hyperlink" Target="http://ec.europa.eu/health/files/eudralex/vol-4/pdfs-en/cap7en_en.pdf" TargetMode="External"/><Relationship Id="rId4" Type="http://schemas.openxmlformats.org/officeDocument/2006/relationships/hyperlink" Target="http://ec.europa.eu/health/files/eudralex/vol-4/pdfs-en/cap2en200408_en.pdf" TargetMode="External"/><Relationship Id="rId9" Type="http://schemas.openxmlformats.org/officeDocument/2006/relationships/hyperlink" Target="http://ec.europa.eu/health/files/eudralex/vol-4/vol4-chap7_2012-06_en.pdf" TargetMode="External"/><Relationship Id="rId14" Type="http://schemas.openxmlformats.org/officeDocument/2006/relationships/hyperlink" Target="http://ec.europa.eu/health/files/eudralex/vol-4/2011_site_master_file_en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health/documents/eudralex/vol-9/index_e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80920" cy="5472608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/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/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/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>
                <a:solidFill>
                  <a:srgbClr val="FF0000"/>
                </a:solidFill>
              </a:rPr>
              <a:t/>
            </a:r>
            <a:br>
              <a:rPr lang="en-ZA" b="1" dirty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/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>FORECASTED GUIDELINE CHANGES</a:t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>2013</a:t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/>
              <a:t>SAPRAA -  Nov 2012</a:t>
            </a:r>
            <a:r>
              <a:rPr lang="en-ZA" b="1" dirty="0" smtClean="0">
                <a:solidFill>
                  <a:srgbClr val="FF0000"/>
                </a:solidFill>
              </a:rPr>
              <a:t/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/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>					</a:t>
            </a:r>
            <a:r>
              <a:rPr lang="en-ZA" sz="2000" dirty="0" smtClean="0">
                <a:solidFill>
                  <a:srgbClr val="0070C0"/>
                </a:solidFill>
              </a:rPr>
              <a:t>J Savrda</a:t>
            </a:r>
            <a:br>
              <a:rPr lang="en-ZA" sz="2000" dirty="0" smtClean="0">
                <a:solidFill>
                  <a:srgbClr val="0070C0"/>
                </a:solidFill>
              </a:rPr>
            </a:br>
            <a:r>
              <a:rPr lang="en-ZA" sz="2000" dirty="0">
                <a:solidFill>
                  <a:srgbClr val="0070C0"/>
                </a:solidFill>
              </a:rPr>
              <a:t>	</a:t>
            </a:r>
            <a:r>
              <a:rPr lang="en-ZA" sz="2000" dirty="0" smtClean="0">
                <a:solidFill>
                  <a:srgbClr val="0070C0"/>
                </a:solidFill>
              </a:rPr>
              <a:t>			</a:t>
            </a:r>
            <a:r>
              <a:rPr lang="en-ZA" sz="1800" i="1" dirty="0" smtClean="0">
                <a:solidFill>
                  <a:srgbClr val="0070C0"/>
                </a:solidFill>
              </a:rPr>
              <a:t>Quality Audit &amp; Technical Executive</a:t>
            </a:r>
            <a:r>
              <a:rPr lang="en-ZA" sz="2000" dirty="0" smtClean="0">
                <a:solidFill>
                  <a:srgbClr val="0070C0"/>
                </a:solidFill>
              </a:rPr>
              <a:t/>
            </a:r>
            <a:br>
              <a:rPr lang="en-ZA" sz="2000" dirty="0" smtClean="0">
                <a:solidFill>
                  <a:srgbClr val="0070C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/>
            </a:r>
            <a:br>
              <a:rPr lang="en-ZA" b="1" dirty="0" smtClean="0">
                <a:solidFill>
                  <a:srgbClr val="FF0000"/>
                </a:solidFill>
              </a:rPr>
            </a:br>
            <a:endParaRPr lang="en-Z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CONSTANTLY CHANGING ENVIRONMENT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b="1" dirty="0" smtClean="0"/>
          </a:p>
          <a:p>
            <a:r>
              <a:rPr lang="en-ZA" b="1" dirty="0" smtClean="0"/>
              <a:t>80% of the SUCCESS of world-class companies is due the </a:t>
            </a:r>
          </a:p>
          <a:p>
            <a:pPr lvl="1"/>
            <a:r>
              <a:rPr lang="en-ZA" sz="3200" b="1" dirty="0" smtClean="0"/>
              <a:t>Excellence in Implementation and </a:t>
            </a:r>
          </a:p>
          <a:p>
            <a:pPr lvl="1"/>
            <a:r>
              <a:rPr lang="en-ZA" sz="3200" b="1" dirty="0" smtClean="0"/>
              <a:t>Delivery under Various Conditions!!</a:t>
            </a:r>
          </a:p>
          <a:p>
            <a:endParaRPr lang="en-ZA" b="1" dirty="0"/>
          </a:p>
          <a:p>
            <a:r>
              <a:rPr lang="en-ZA" b="1" dirty="0" smtClean="0"/>
              <a:t>So who is Responsible to IMPLEMENT </a:t>
            </a:r>
            <a:endParaRPr lang="en-ZA" b="1" dirty="0"/>
          </a:p>
        </p:txBody>
      </p:sp>
      <p:sp>
        <p:nvSpPr>
          <p:cNvPr id="4" name="Right Arrow 3"/>
          <p:cNvSpPr/>
          <p:nvPr/>
        </p:nvSpPr>
        <p:spPr>
          <a:xfrm>
            <a:off x="7524328" y="551723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Responsibilities of key personnel </a:t>
            </a:r>
            <a:r>
              <a:rPr lang="en-ZA" b="1" dirty="0" smtClean="0"/>
              <a:t>– </a:t>
            </a:r>
            <a:br>
              <a:rPr lang="en-ZA" b="1" dirty="0" smtClean="0"/>
            </a:br>
            <a:r>
              <a:rPr lang="en-ZA" b="1" dirty="0" smtClean="0"/>
              <a:t>ZA GMP GUIDELINES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b="1" dirty="0" smtClean="0"/>
          </a:p>
          <a:p>
            <a:r>
              <a:rPr lang="en-GB" b="1" dirty="0" smtClean="0"/>
              <a:t>16.2</a:t>
            </a:r>
            <a:r>
              <a:rPr lang="en-GB" b="1" dirty="0"/>
              <a:t>	RESPONSIBILITIES OF KEY PERSONNEL</a:t>
            </a:r>
            <a:endParaRPr lang="en-ZA" b="1" dirty="0"/>
          </a:p>
          <a:p>
            <a:r>
              <a:rPr lang="en-GB" dirty="0"/>
              <a:t>Key personnel </a:t>
            </a:r>
            <a:r>
              <a:rPr lang="en-GB" dirty="0" smtClean="0"/>
              <a:t>include:</a:t>
            </a:r>
            <a:endParaRPr lang="en-ZA" dirty="0"/>
          </a:p>
          <a:p>
            <a:pPr lvl="0"/>
            <a:r>
              <a:rPr lang="en-GB" b="1" dirty="0"/>
              <a:t>a natural person </a:t>
            </a:r>
            <a:r>
              <a:rPr lang="en-GB" dirty="0"/>
              <a:t>who resides in South Africa responsible to the Medicines Control Council for compliance with the requirements of the Medicines and Related Substances Act, 1965 (Act 101 of 1965).</a:t>
            </a:r>
            <a:endParaRPr lang="en-ZA" dirty="0"/>
          </a:p>
          <a:p>
            <a:pPr lvl="0"/>
            <a:r>
              <a:rPr lang="en-GB" dirty="0"/>
              <a:t>the person responsible for </a:t>
            </a:r>
            <a:r>
              <a:rPr lang="en-GB" b="1" dirty="0"/>
              <a:t>Production</a:t>
            </a:r>
            <a:r>
              <a:rPr lang="en-GB" dirty="0"/>
              <a:t>,</a:t>
            </a:r>
            <a:endParaRPr lang="en-ZA" dirty="0"/>
          </a:p>
          <a:p>
            <a:pPr lvl="0"/>
            <a:r>
              <a:rPr lang="en-GB" dirty="0"/>
              <a:t>the person responsible for </a:t>
            </a:r>
            <a:r>
              <a:rPr lang="en-GB" b="1" dirty="0"/>
              <a:t>Quality Assurance</a:t>
            </a:r>
            <a:r>
              <a:rPr lang="en-GB" dirty="0"/>
              <a:t>, and </a:t>
            </a:r>
            <a:endParaRPr lang="en-ZA" dirty="0"/>
          </a:p>
          <a:p>
            <a:r>
              <a:rPr lang="en-GB" dirty="0"/>
              <a:t>the </a:t>
            </a:r>
            <a:r>
              <a:rPr lang="en-GB" b="1" dirty="0"/>
              <a:t>Responsible Pharmacist </a:t>
            </a:r>
            <a:r>
              <a:rPr lang="en-GB" dirty="0"/>
              <a:t>responsible to the - </a:t>
            </a:r>
            <a:endParaRPr lang="en-ZA" dirty="0"/>
          </a:p>
          <a:p>
            <a:pPr lvl="0"/>
            <a:r>
              <a:rPr lang="en-GB" dirty="0"/>
              <a:t>Medicines Control Council for compliance with the requirements of the Medicines and Related Substances Act, 1965 (</a:t>
            </a:r>
            <a:r>
              <a:rPr lang="en-GB" b="1" dirty="0"/>
              <a:t>Act 101 of 1965</a:t>
            </a:r>
            <a:r>
              <a:rPr lang="en-GB" dirty="0"/>
              <a:t>) and the </a:t>
            </a:r>
            <a:endParaRPr lang="en-ZA" dirty="0"/>
          </a:p>
          <a:p>
            <a:pPr lvl="0"/>
            <a:r>
              <a:rPr lang="en-GB" dirty="0"/>
              <a:t>Pharmacy Council for compliance with the requirements of the Pharmacy Act, 1974 (</a:t>
            </a:r>
            <a:r>
              <a:rPr lang="en-GB" b="1" dirty="0"/>
              <a:t>Act 53 of 1974</a:t>
            </a:r>
            <a:r>
              <a:rPr lang="en-GB" dirty="0"/>
              <a:t>)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423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INVESTIGATE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 smtClean="0"/>
          </a:p>
          <a:p>
            <a:pPr marL="914400" lvl="2" indent="0">
              <a:buNone/>
            </a:pPr>
            <a:endParaRPr lang="en-ZA" b="1" dirty="0" smtClean="0"/>
          </a:p>
          <a:p>
            <a:pPr marL="457200" lvl="1" indent="0" algn="ctr">
              <a:buNone/>
            </a:pPr>
            <a:r>
              <a:rPr lang="en-ZA" sz="4000" b="1" dirty="0" smtClean="0"/>
              <a:t>“In business the unexamined game is not worth playing”</a:t>
            </a:r>
          </a:p>
          <a:p>
            <a:pPr marL="457200" lvl="1" indent="0" algn="ctr">
              <a:buNone/>
            </a:pPr>
            <a:r>
              <a:rPr lang="en-ZA" sz="2000" dirty="0" smtClean="0"/>
              <a:t>CLEM SUNTER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6206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en-ZA" b="1" dirty="0" smtClean="0"/>
              <a:t>Volume </a:t>
            </a:r>
            <a:r>
              <a:rPr lang="en-ZA" b="1" dirty="0"/>
              <a:t>4</a:t>
            </a:r>
            <a:br>
              <a:rPr lang="en-ZA" b="1" dirty="0"/>
            </a:br>
            <a:r>
              <a:rPr lang="en-ZA" b="1" dirty="0"/>
              <a:t>EU Guidelines for</a:t>
            </a:r>
            <a:br>
              <a:rPr lang="en-ZA" b="1" dirty="0"/>
            </a:br>
            <a:r>
              <a:rPr lang="en-ZA" b="1" dirty="0"/>
              <a:t>Good Manufacturing Practice for</a:t>
            </a:r>
            <a:br>
              <a:rPr lang="en-ZA" b="1" dirty="0"/>
            </a:br>
            <a:r>
              <a:rPr lang="en-ZA" b="1" dirty="0"/>
              <a:t>Medicinal Products for Human and Veterinary Use</a:t>
            </a:r>
            <a:br>
              <a:rPr lang="en-ZA" b="1" dirty="0"/>
            </a:br>
            <a:r>
              <a:rPr lang="en-ZA" b="1" dirty="0"/>
              <a:t>Chapter 1</a:t>
            </a:r>
            <a:br>
              <a:rPr lang="en-ZA" b="1" dirty="0"/>
            </a:br>
            <a:r>
              <a:rPr lang="en-ZA" b="1" dirty="0">
                <a:solidFill>
                  <a:srgbClr val="FF0000"/>
                </a:solidFill>
              </a:rPr>
              <a:t>Pharmaceutical Quality </a:t>
            </a:r>
            <a:r>
              <a:rPr lang="en-ZA" b="1" dirty="0" smtClean="0">
                <a:solidFill>
                  <a:srgbClr val="FF0000"/>
                </a:solidFill>
              </a:rPr>
              <a:t>System</a:t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sz="3200" b="1" dirty="0" smtClean="0">
                <a:solidFill>
                  <a:srgbClr val="FF0000"/>
                </a:solidFill>
              </a:rPr>
              <a:t>January 2013 </a:t>
            </a:r>
            <a:r>
              <a:rPr lang="en-ZA" sz="2800" b="1" dirty="0" smtClean="0">
                <a:solidFill>
                  <a:srgbClr val="FF0000"/>
                </a:solidFill>
              </a:rPr>
              <a:t>IMPLEMENTATION</a:t>
            </a:r>
            <a:endParaRPr lang="en-Z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PHARMACEUTICAL QUALITY SYSTEM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r>
              <a:rPr lang="en-ZA" sz="3800" dirty="0" smtClean="0">
                <a:solidFill>
                  <a:srgbClr val="FF0000"/>
                </a:solidFill>
              </a:rPr>
              <a:t>PQS</a:t>
            </a:r>
            <a:r>
              <a:rPr lang="en-ZA" sz="3800" dirty="0" smtClean="0"/>
              <a:t> is a </a:t>
            </a:r>
            <a:r>
              <a:rPr lang="en-ZA" sz="3800" b="1" dirty="0" smtClean="0"/>
              <a:t>sum total </a:t>
            </a:r>
            <a:r>
              <a:rPr lang="en-ZA" sz="3800" dirty="0" smtClean="0"/>
              <a:t>of organised arrangements to deliver products of quality required for intended use, thus including GMP;</a:t>
            </a:r>
          </a:p>
          <a:p>
            <a:r>
              <a:rPr lang="en-ZA" sz="3800" dirty="0" smtClean="0">
                <a:solidFill>
                  <a:srgbClr val="FF0000"/>
                </a:solidFill>
              </a:rPr>
              <a:t>PQS</a:t>
            </a:r>
            <a:r>
              <a:rPr lang="en-ZA" sz="3800" dirty="0" smtClean="0"/>
              <a:t> include all Life-Cycle Stages – pharmaceutical development, manufacture of investigational meds, technology transfer, commercial manufacturing, discontinuation;</a:t>
            </a:r>
          </a:p>
          <a:p>
            <a:r>
              <a:rPr lang="en-ZA" sz="3800" dirty="0" smtClean="0">
                <a:solidFill>
                  <a:srgbClr val="FF0000"/>
                </a:solidFill>
              </a:rPr>
              <a:t>PQS</a:t>
            </a:r>
            <a:r>
              <a:rPr lang="en-ZA" sz="3800" dirty="0" smtClean="0"/>
              <a:t> design needs to take into account size &amp; complexity of the company’s activities;</a:t>
            </a:r>
          </a:p>
          <a:p>
            <a:r>
              <a:rPr lang="en-ZA" sz="3800" dirty="0" smtClean="0">
                <a:solidFill>
                  <a:srgbClr val="FF0000"/>
                </a:solidFill>
              </a:rPr>
              <a:t>PQS</a:t>
            </a:r>
            <a:r>
              <a:rPr lang="en-ZA" sz="3800" dirty="0" smtClean="0"/>
              <a:t> needs to ensure specific outcomes, details to follow;</a:t>
            </a:r>
          </a:p>
          <a:p>
            <a:r>
              <a:rPr lang="en-ZA" sz="3800" dirty="0" smtClean="0"/>
              <a:t>Senior Management has the ultimate responsibility of an effective </a:t>
            </a:r>
            <a:r>
              <a:rPr lang="en-ZA" sz="3800" dirty="0" smtClean="0">
                <a:solidFill>
                  <a:srgbClr val="FF0000"/>
                </a:solidFill>
              </a:rPr>
              <a:t>PQS</a:t>
            </a:r>
            <a:r>
              <a:rPr lang="en-ZA" sz="3800" dirty="0" smtClean="0"/>
              <a:t>;</a:t>
            </a:r>
          </a:p>
          <a:p>
            <a:r>
              <a:rPr lang="en-ZA" sz="3800" dirty="0" smtClean="0"/>
              <a:t>Periodic Snr Management review of </a:t>
            </a:r>
            <a:r>
              <a:rPr lang="en-ZA" sz="3800" dirty="0" smtClean="0">
                <a:solidFill>
                  <a:srgbClr val="FF0000"/>
                </a:solidFill>
              </a:rPr>
              <a:t>PQS</a:t>
            </a:r>
            <a:r>
              <a:rPr lang="en-ZA" sz="3800" dirty="0" smtClean="0"/>
              <a:t> to ensure continuous improvement;</a:t>
            </a:r>
          </a:p>
          <a:p>
            <a:r>
              <a:rPr lang="en-ZA" sz="3800" dirty="0" smtClean="0">
                <a:solidFill>
                  <a:srgbClr val="FF0000"/>
                </a:solidFill>
              </a:rPr>
              <a:t>PQS</a:t>
            </a:r>
            <a:r>
              <a:rPr lang="en-ZA" sz="3800" dirty="0" smtClean="0"/>
              <a:t> should be defined &amp; documented.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0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PQS </a:t>
            </a:r>
            <a:r>
              <a:rPr lang="en-ZA" dirty="0" smtClean="0">
                <a:solidFill>
                  <a:srgbClr val="FF0000"/>
                </a:solidFill>
              </a:rPr>
              <a:t>- SPECIFIC OUTCOMES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/>
              <a:t>Ensure Consistent </a:t>
            </a:r>
            <a:r>
              <a:rPr lang="en-ZA" dirty="0" smtClean="0"/>
              <a:t>delivery </a:t>
            </a:r>
            <a:r>
              <a:rPr lang="en-ZA" dirty="0"/>
              <a:t>of products with appropriate </a:t>
            </a:r>
            <a:r>
              <a:rPr lang="en-ZA" b="1" dirty="0"/>
              <a:t>quality</a:t>
            </a:r>
            <a:r>
              <a:rPr lang="en-ZA" dirty="0"/>
              <a:t> </a:t>
            </a:r>
            <a:r>
              <a:rPr lang="en-ZA" dirty="0" smtClean="0"/>
              <a:t>attributes;</a:t>
            </a:r>
          </a:p>
          <a:p>
            <a:r>
              <a:rPr lang="en-ZA" dirty="0"/>
              <a:t>Product and process </a:t>
            </a:r>
            <a:r>
              <a:rPr lang="en-ZA" b="1" dirty="0"/>
              <a:t>knowledge is managed </a:t>
            </a:r>
            <a:r>
              <a:rPr lang="en-ZA" dirty="0"/>
              <a:t>throughout all lifecycle </a:t>
            </a:r>
            <a:r>
              <a:rPr lang="en-ZA" dirty="0" smtClean="0"/>
              <a:t>stages;</a:t>
            </a:r>
          </a:p>
          <a:p>
            <a:r>
              <a:rPr lang="en-ZA" dirty="0" smtClean="0"/>
              <a:t>Products are designed &amp; developed in accordance with </a:t>
            </a:r>
            <a:r>
              <a:rPr lang="en-ZA" b="1" dirty="0" smtClean="0"/>
              <a:t>GMP</a:t>
            </a:r>
            <a:r>
              <a:rPr lang="en-ZA" dirty="0" smtClean="0"/>
              <a:t>;     </a:t>
            </a:r>
            <a:r>
              <a:rPr lang="en-ZA" dirty="0" err="1" smtClean="0"/>
              <a:t>QbD</a:t>
            </a:r>
            <a:endParaRPr lang="en-ZA" dirty="0" smtClean="0"/>
          </a:p>
          <a:p>
            <a:r>
              <a:rPr lang="en-ZA" dirty="0"/>
              <a:t>Production and control </a:t>
            </a:r>
            <a:r>
              <a:rPr lang="en-ZA" b="1" dirty="0"/>
              <a:t>operations are clearly specified </a:t>
            </a:r>
            <a:r>
              <a:rPr lang="en-ZA" dirty="0"/>
              <a:t>and </a:t>
            </a:r>
            <a:r>
              <a:rPr lang="en-ZA" dirty="0" smtClean="0"/>
              <a:t>Good Manufacturing </a:t>
            </a:r>
            <a:r>
              <a:rPr lang="en-ZA" dirty="0"/>
              <a:t>Practice </a:t>
            </a:r>
            <a:r>
              <a:rPr lang="en-ZA" dirty="0" smtClean="0"/>
              <a:t>applied;</a:t>
            </a:r>
          </a:p>
          <a:p>
            <a:r>
              <a:rPr lang="en-ZA" b="1" dirty="0"/>
              <a:t>Managerial responsibilities </a:t>
            </a:r>
            <a:r>
              <a:rPr lang="en-ZA" dirty="0"/>
              <a:t>are clearly </a:t>
            </a:r>
            <a:r>
              <a:rPr lang="en-ZA" dirty="0" smtClean="0"/>
              <a:t>specified;</a:t>
            </a:r>
          </a:p>
          <a:p>
            <a:r>
              <a:rPr lang="en-ZA" dirty="0"/>
              <a:t>M</a:t>
            </a:r>
            <a:r>
              <a:rPr lang="en-ZA" dirty="0" smtClean="0"/>
              <a:t>anufacture</a:t>
            </a:r>
            <a:r>
              <a:rPr lang="en-ZA" dirty="0"/>
              <a:t>, supply and use of the </a:t>
            </a:r>
            <a:r>
              <a:rPr lang="en-ZA" b="1" dirty="0" smtClean="0"/>
              <a:t>correct</a:t>
            </a:r>
            <a:r>
              <a:rPr lang="en-ZA" dirty="0" smtClean="0"/>
              <a:t> starting </a:t>
            </a:r>
            <a:r>
              <a:rPr lang="en-ZA" dirty="0"/>
              <a:t>and packaging materials, the selection and monitoring of </a:t>
            </a:r>
            <a:r>
              <a:rPr lang="en-ZA" b="1" dirty="0"/>
              <a:t>suppliers</a:t>
            </a:r>
            <a:r>
              <a:rPr lang="en-ZA" dirty="0"/>
              <a:t> </a:t>
            </a:r>
            <a:r>
              <a:rPr lang="en-ZA" dirty="0" smtClean="0"/>
              <a:t>and verifying, </a:t>
            </a:r>
            <a:r>
              <a:rPr lang="en-ZA" dirty="0"/>
              <a:t>that each delivery is from the approved supply </a:t>
            </a:r>
            <a:r>
              <a:rPr lang="en-ZA" dirty="0" smtClean="0"/>
              <a:t>chain;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47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PQS </a:t>
            </a:r>
            <a:r>
              <a:rPr lang="en-ZA" dirty="0" smtClean="0">
                <a:solidFill>
                  <a:srgbClr val="FF0000"/>
                </a:solidFill>
              </a:rPr>
              <a:t>- SPECIFIC </a:t>
            </a:r>
            <a:r>
              <a:rPr lang="en-ZA" dirty="0">
                <a:solidFill>
                  <a:srgbClr val="FF0000"/>
                </a:solidFill>
              </a:rPr>
              <a:t>OUTCOMES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ZA" sz="2400" dirty="0"/>
              <a:t>Processes are in place to assure the management of </a:t>
            </a:r>
            <a:r>
              <a:rPr lang="en-ZA" sz="2400" b="1" dirty="0"/>
              <a:t>outsourced </a:t>
            </a:r>
            <a:r>
              <a:rPr lang="en-ZA" sz="2400" b="1" dirty="0" smtClean="0"/>
              <a:t>activities</a:t>
            </a:r>
            <a:r>
              <a:rPr lang="en-ZA" sz="2400" dirty="0" smtClean="0"/>
              <a:t>;</a:t>
            </a:r>
          </a:p>
          <a:p>
            <a:r>
              <a:rPr lang="en-ZA" sz="2400" dirty="0"/>
              <a:t>A state of control is established and maintained by developing and </a:t>
            </a:r>
            <a:r>
              <a:rPr lang="en-ZA" sz="2400" dirty="0" smtClean="0"/>
              <a:t>using effective </a:t>
            </a:r>
            <a:r>
              <a:rPr lang="en-ZA" sz="2400" b="1" dirty="0"/>
              <a:t>monitoring and control systems </a:t>
            </a:r>
            <a:r>
              <a:rPr lang="en-ZA" sz="2400" dirty="0"/>
              <a:t>for process performance and </a:t>
            </a:r>
            <a:r>
              <a:rPr lang="en-ZA" sz="2400" dirty="0" smtClean="0"/>
              <a:t>product quality;</a:t>
            </a:r>
          </a:p>
          <a:p>
            <a:r>
              <a:rPr lang="en-ZA" sz="2400" dirty="0"/>
              <a:t>The </a:t>
            </a:r>
            <a:r>
              <a:rPr lang="en-ZA" sz="2400" b="1" dirty="0"/>
              <a:t>results </a:t>
            </a:r>
            <a:r>
              <a:rPr lang="en-ZA" sz="2400" dirty="0"/>
              <a:t>of product and processes monitoring are taken into account </a:t>
            </a:r>
            <a:r>
              <a:rPr lang="en-ZA" sz="2400" dirty="0" smtClean="0"/>
              <a:t>in </a:t>
            </a:r>
            <a:r>
              <a:rPr lang="en-ZA" sz="2400" b="1" dirty="0" smtClean="0"/>
              <a:t>batch </a:t>
            </a:r>
            <a:r>
              <a:rPr lang="en-ZA" sz="2400" b="1" dirty="0"/>
              <a:t>release</a:t>
            </a:r>
            <a:r>
              <a:rPr lang="en-ZA" sz="2400" dirty="0"/>
              <a:t>, in the investigation of </a:t>
            </a:r>
            <a:r>
              <a:rPr lang="en-ZA" sz="2400" b="1" dirty="0"/>
              <a:t>deviations</a:t>
            </a:r>
            <a:r>
              <a:rPr lang="en-ZA" sz="2400" dirty="0"/>
              <a:t>, and, with a view to </a:t>
            </a:r>
            <a:r>
              <a:rPr lang="en-ZA" sz="2400" dirty="0" smtClean="0"/>
              <a:t>taking </a:t>
            </a:r>
            <a:r>
              <a:rPr lang="en-ZA" sz="2400" b="1" dirty="0" smtClean="0"/>
              <a:t>preventive </a:t>
            </a:r>
            <a:r>
              <a:rPr lang="en-ZA" sz="2400" b="1" dirty="0"/>
              <a:t>action </a:t>
            </a:r>
            <a:r>
              <a:rPr lang="en-ZA" sz="2400" dirty="0"/>
              <a:t>to avoid potential deviations occurring in the </a:t>
            </a:r>
            <a:r>
              <a:rPr lang="en-ZA" sz="2400" dirty="0" smtClean="0"/>
              <a:t>future;</a:t>
            </a:r>
          </a:p>
          <a:p>
            <a:r>
              <a:rPr lang="en-ZA" sz="2400" dirty="0"/>
              <a:t>All necessary controls on </a:t>
            </a:r>
            <a:r>
              <a:rPr lang="en-ZA" sz="2400" b="1" dirty="0"/>
              <a:t>intermediate products</a:t>
            </a:r>
            <a:r>
              <a:rPr lang="en-ZA" sz="2400" dirty="0"/>
              <a:t>, and any other </a:t>
            </a:r>
            <a:r>
              <a:rPr lang="en-ZA" sz="2400" dirty="0" smtClean="0"/>
              <a:t>in-process controls </a:t>
            </a:r>
            <a:r>
              <a:rPr lang="en-ZA" sz="2400" dirty="0"/>
              <a:t>and </a:t>
            </a:r>
            <a:r>
              <a:rPr lang="en-ZA" sz="2400" b="1" dirty="0"/>
              <a:t>validations</a:t>
            </a:r>
            <a:r>
              <a:rPr lang="en-ZA" sz="2400" dirty="0"/>
              <a:t> are carried </a:t>
            </a:r>
            <a:r>
              <a:rPr lang="en-ZA" sz="2400" dirty="0" smtClean="0"/>
              <a:t>out;</a:t>
            </a:r>
          </a:p>
        </p:txBody>
      </p:sp>
    </p:spTree>
    <p:extLst>
      <p:ext uri="{BB962C8B-B14F-4D97-AF65-F5344CB8AC3E}">
        <p14:creationId xmlns:p14="http://schemas.microsoft.com/office/powerpoint/2010/main" val="7009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PQS - SPECIFIC </a:t>
            </a:r>
            <a:r>
              <a:rPr lang="en-ZA" dirty="0">
                <a:solidFill>
                  <a:srgbClr val="FF0000"/>
                </a:solidFill>
              </a:rPr>
              <a:t>OUTCOMES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/>
              <a:t>Continual improvement is facilitated through the implementation of </a:t>
            </a:r>
            <a:r>
              <a:rPr lang="en-ZA" b="1" dirty="0"/>
              <a:t>quality improvements</a:t>
            </a:r>
            <a:r>
              <a:rPr lang="en-ZA" dirty="0"/>
              <a:t>;</a:t>
            </a:r>
          </a:p>
          <a:p>
            <a:r>
              <a:rPr lang="en-ZA" dirty="0"/>
              <a:t>Arrangements </a:t>
            </a:r>
            <a:r>
              <a:rPr lang="en-ZA" dirty="0" smtClean="0"/>
              <a:t>in </a:t>
            </a:r>
            <a:r>
              <a:rPr lang="en-ZA" dirty="0"/>
              <a:t>place for </a:t>
            </a:r>
            <a:r>
              <a:rPr lang="en-ZA" b="1" dirty="0" smtClean="0"/>
              <a:t>prospective</a:t>
            </a:r>
            <a:r>
              <a:rPr lang="en-ZA" dirty="0" smtClean="0"/>
              <a:t> </a:t>
            </a:r>
            <a:r>
              <a:rPr lang="en-ZA" dirty="0"/>
              <a:t>evaluation of planned </a:t>
            </a:r>
            <a:r>
              <a:rPr lang="en-ZA" b="1" dirty="0"/>
              <a:t>changes</a:t>
            </a:r>
            <a:r>
              <a:rPr lang="en-ZA" dirty="0"/>
              <a:t> and </a:t>
            </a:r>
            <a:r>
              <a:rPr lang="en-ZA" dirty="0" smtClean="0"/>
              <a:t>approval </a:t>
            </a:r>
            <a:r>
              <a:rPr lang="en-ZA" dirty="0"/>
              <a:t>prior to implementation taking into account regulatory notification and approval where required</a:t>
            </a:r>
            <a:r>
              <a:rPr lang="en-ZA" dirty="0" smtClean="0"/>
              <a:t>;</a:t>
            </a:r>
          </a:p>
          <a:p>
            <a:r>
              <a:rPr lang="en-ZA" dirty="0"/>
              <a:t>After </a:t>
            </a:r>
            <a:r>
              <a:rPr lang="en-ZA" b="1" dirty="0"/>
              <a:t>implementation</a:t>
            </a:r>
            <a:r>
              <a:rPr lang="en-ZA" dirty="0"/>
              <a:t> of </a:t>
            </a:r>
            <a:r>
              <a:rPr lang="en-ZA" b="1" dirty="0" smtClean="0"/>
              <a:t>changes</a:t>
            </a:r>
            <a:r>
              <a:rPr lang="en-ZA" dirty="0" smtClean="0"/>
              <a:t>, evaluation </a:t>
            </a:r>
            <a:r>
              <a:rPr lang="en-ZA" dirty="0"/>
              <a:t>is undertaken </a:t>
            </a:r>
            <a:r>
              <a:rPr lang="en-ZA" dirty="0" smtClean="0"/>
              <a:t>to confirm that </a:t>
            </a:r>
            <a:r>
              <a:rPr lang="en-ZA" dirty="0"/>
              <a:t>quality objectives were achieved and that there was no </a:t>
            </a:r>
            <a:r>
              <a:rPr lang="en-ZA" dirty="0" smtClean="0"/>
              <a:t>unintended deleterious </a:t>
            </a:r>
            <a:r>
              <a:rPr lang="en-ZA" dirty="0"/>
              <a:t>impact on </a:t>
            </a:r>
            <a:r>
              <a:rPr lang="en-ZA" b="1" dirty="0"/>
              <a:t>product </a:t>
            </a:r>
            <a:r>
              <a:rPr lang="en-ZA" b="1" dirty="0" smtClean="0"/>
              <a:t>quality</a:t>
            </a:r>
            <a:r>
              <a:rPr lang="en-ZA" dirty="0" smtClean="0"/>
              <a:t>;  ( AQR; Process Analytical Tech.)</a:t>
            </a:r>
            <a:endParaRPr lang="en-ZA" dirty="0" smtClean="0"/>
          </a:p>
          <a:p>
            <a:r>
              <a:rPr lang="en-ZA" dirty="0" smtClean="0"/>
              <a:t>Appropriate levels </a:t>
            </a:r>
            <a:r>
              <a:rPr lang="en-ZA" dirty="0"/>
              <a:t>of </a:t>
            </a:r>
            <a:r>
              <a:rPr lang="en-ZA" b="1" dirty="0"/>
              <a:t>root cause analysis </a:t>
            </a:r>
            <a:r>
              <a:rPr lang="en-ZA" dirty="0"/>
              <a:t>should be </a:t>
            </a:r>
            <a:r>
              <a:rPr lang="en-ZA" dirty="0" smtClean="0"/>
              <a:t>applied </a:t>
            </a:r>
            <a:r>
              <a:rPr lang="en-ZA" dirty="0"/>
              <a:t>using </a:t>
            </a:r>
            <a:r>
              <a:rPr lang="en-ZA" b="1" dirty="0"/>
              <a:t>Quality Risk Management </a:t>
            </a:r>
            <a:r>
              <a:rPr lang="en-ZA" dirty="0" smtClean="0"/>
              <a:t>principles;</a:t>
            </a:r>
          </a:p>
          <a:p>
            <a:r>
              <a:rPr lang="en-ZA" dirty="0" smtClean="0"/>
              <a:t>Responsible Pharmacist – </a:t>
            </a:r>
            <a:r>
              <a:rPr lang="en-ZA" b="1" dirty="0" smtClean="0"/>
              <a:t>Batch Release</a:t>
            </a:r>
            <a:r>
              <a:rPr lang="en-ZA" dirty="0" smtClean="0"/>
              <a:t>;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4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</a:rPr>
              <a:t>PQS - SPECIFIC OUTCOMES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sz="2800" dirty="0" smtClean="0"/>
          </a:p>
          <a:p>
            <a:r>
              <a:rPr lang="en-ZA" sz="2800" dirty="0" smtClean="0"/>
              <a:t>Medicinal </a:t>
            </a:r>
            <a:r>
              <a:rPr lang="en-ZA" sz="2800" dirty="0"/>
              <a:t>products are </a:t>
            </a:r>
            <a:r>
              <a:rPr lang="en-ZA" sz="2800" b="1" dirty="0"/>
              <a:t>stored, distributed </a:t>
            </a:r>
            <a:r>
              <a:rPr lang="en-ZA" sz="2800" dirty="0"/>
              <a:t>and subsequently </a:t>
            </a:r>
            <a:r>
              <a:rPr lang="en-ZA" sz="2800" b="1" dirty="0"/>
              <a:t>handled</a:t>
            </a:r>
            <a:r>
              <a:rPr lang="en-ZA" sz="2800" dirty="0"/>
              <a:t> so </a:t>
            </a:r>
            <a:r>
              <a:rPr lang="en-ZA" sz="2800" dirty="0" smtClean="0"/>
              <a:t>that quality </a:t>
            </a:r>
            <a:r>
              <a:rPr lang="en-ZA" sz="2800" dirty="0"/>
              <a:t>is maintained throughout their shelf </a:t>
            </a:r>
            <a:r>
              <a:rPr lang="en-ZA" sz="2800" dirty="0" smtClean="0"/>
              <a:t>life;</a:t>
            </a:r>
          </a:p>
          <a:p>
            <a:r>
              <a:rPr lang="en-ZA" sz="2800" b="1" dirty="0"/>
              <a:t>S</a:t>
            </a:r>
            <a:r>
              <a:rPr lang="en-ZA" sz="2800" b="1" dirty="0" smtClean="0"/>
              <a:t>elf-inspection</a:t>
            </a:r>
            <a:r>
              <a:rPr lang="en-ZA" sz="2800" dirty="0" smtClean="0"/>
              <a:t> </a:t>
            </a:r>
            <a:r>
              <a:rPr lang="en-ZA" sz="2800" dirty="0"/>
              <a:t>and/or </a:t>
            </a:r>
            <a:r>
              <a:rPr lang="en-ZA" sz="2800" b="1" dirty="0"/>
              <a:t>quality audit</a:t>
            </a:r>
            <a:r>
              <a:rPr lang="en-ZA" sz="2800" dirty="0"/>
              <a:t>, </a:t>
            </a:r>
            <a:r>
              <a:rPr lang="en-ZA" sz="2800" dirty="0" smtClean="0"/>
              <a:t>which regularly </a:t>
            </a:r>
            <a:r>
              <a:rPr lang="en-ZA" sz="2800" dirty="0"/>
              <a:t>appraises the effectiveness and </a:t>
            </a:r>
            <a:r>
              <a:rPr lang="en-ZA" sz="2800" dirty="0" smtClean="0"/>
              <a:t>applicability </a:t>
            </a:r>
            <a:r>
              <a:rPr lang="en-ZA" sz="2800" dirty="0"/>
              <a:t>of the </a:t>
            </a:r>
            <a:r>
              <a:rPr lang="en-ZA" sz="2800" dirty="0" smtClean="0"/>
              <a:t>Pharmaceutical Quality System.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8736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COMPLEXITY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ZA" dirty="0" smtClean="0"/>
          </a:p>
          <a:p>
            <a:r>
              <a:rPr lang="en-ZA" sz="4400" b="1" i="1" dirty="0" smtClean="0"/>
              <a:t>“I wouldn’t give a fig for the simplicity this side of complexity, but I’d give my life for the simplicity on the far side of complexity!”</a:t>
            </a:r>
          </a:p>
          <a:p>
            <a:pPr lvl="5"/>
            <a:r>
              <a:rPr lang="en-ZA" sz="2800" dirty="0" smtClean="0"/>
              <a:t>Justice Oliver Wendell Holmes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8469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/>
          <a:lstStyle/>
          <a:p>
            <a:r>
              <a:rPr lang="en-ZA" dirty="0" smtClean="0"/>
              <a:t>SCOPE OF THE GAME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i="1" dirty="0" smtClean="0"/>
          </a:p>
          <a:p>
            <a:pPr marL="0" indent="0">
              <a:buNone/>
            </a:pPr>
            <a:endParaRPr lang="en-ZA" i="1" dirty="0"/>
          </a:p>
          <a:p>
            <a:r>
              <a:rPr lang="en-ZA" sz="4000" b="1" i="1" dirty="0" smtClean="0"/>
              <a:t>“The fascinations of shooting as a sport, depends almost wholly on whether you are, at the right or wrong end of the GUN!”</a:t>
            </a:r>
          </a:p>
          <a:p>
            <a:pPr lvl="5"/>
            <a:r>
              <a:rPr lang="en-ZA" sz="4000" dirty="0" smtClean="0"/>
              <a:t>PG WODEHOUSE</a:t>
            </a:r>
          </a:p>
        </p:txBody>
      </p:sp>
    </p:spTree>
    <p:extLst>
      <p:ext uri="{BB962C8B-B14F-4D97-AF65-F5344CB8AC3E}">
        <p14:creationId xmlns:p14="http://schemas.microsoft.com/office/powerpoint/2010/main" val="9145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en-ZA" b="1" dirty="0"/>
              <a:t>Volume 4</a:t>
            </a:r>
            <a:br>
              <a:rPr lang="en-ZA" b="1" dirty="0"/>
            </a:br>
            <a:r>
              <a:rPr lang="en-ZA" b="1" dirty="0"/>
              <a:t>EU Guidelines for</a:t>
            </a:r>
            <a:br>
              <a:rPr lang="en-ZA" b="1" dirty="0"/>
            </a:br>
            <a:r>
              <a:rPr lang="en-ZA" b="1" dirty="0"/>
              <a:t>Good Manufacturing Practice for</a:t>
            </a:r>
            <a:br>
              <a:rPr lang="en-ZA" b="1" dirty="0"/>
            </a:br>
            <a:r>
              <a:rPr lang="en-ZA" b="1" dirty="0"/>
              <a:t>Medicinal Products for Human and Veterinary Use</a:t>
            </a:r>
            <a:br>
              <a:rPr lang="en-ZA" b="1" dirty="0"/>
            </a:br>
            <a:r>
              <a:rPr lang="en-ZA" b="1" dirty="0"/>
              <a:t>Chapter 7</a:t>
            </a:r>
            <a:br>
              <a:rPr lang="en-ZA" b="1" dirty="0"/>
            </a:br>
            <a:r>
              <a:rPr lang="en-ZA" b="1" dirty="0">
                <a:solidFill>
                  <a:srgbClr val="FF0000"/>
                </a:solidFill>
              </a:rPr>
              <a:t>Outsourced Activities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Outsourced Activities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/>
              <a:t>Any </a:t>
            </a:r>
            <a:r>
              <a:rPr lang="en-ZA" b="1" dirty="0"/>
              <a:t>activity</a:t>
            </a:r>
            <a:r>
              <a:rPr lang="en-ZA" dirty="0"/>
              <a:t> covered by the </a:t>
            </a:r>
            <a:r>
              <a:rPr lang="en-ZA" b="1" dirty="0"/>
              <a:t>GMP Guide </a:t>
            </a:r>
            <a:r>
              <a:rPr lang="en-ZA" dirty="0"/>
              <a:t>that is </a:t>
            </a:r>
            <a:r>
              <a:rPr lang="en-ZA" b="1" dirty="0"/>
              <a:t>outsourced</a:t>
            </a:r>
            <a:r>
              <a:rPr lang="en-ZA" dirty="0"/>
              <a:t> should be </a:t>
            </a:r>
            <a:r>
              <a:rPr lang="en-ZA" dirty="0" smtClean="0"/>
              <a:t>appropriately </a:t>
            </a:r>
            <a:r>
              <a:rPr lang="en-ZA" b="1" dirty="0" smtClean="0"/>
              <a:t>defined</a:t>
            </a:r>
            <a:r>
              <a:rPr lang="en-ZA" dirty="0"/>
              <a:t>, </a:t>
            </a:r>
            <a:r>
              <a:rPr lang="en-ZA" b="1" dirty="0"/>
              <a:t>agreed</a:t>
            </a:r>
            <a:r>
              <a:rPr lang="en-ZA" dirty="0"/>
              <a:t> and </a:t>
            </a:r>
            <a:r>
              <a:rPr lang="en-ZA" b="1" dirty="0"/>
              <a:t>controlled</a:t>
            </a:r>
            <a:r>
              <a:rPr lang="en-ZA" dirty="0"/>
              <a:t> in order to </a:t>
            </a:r>
            <a:r>
              <a:rPr lang="en-ZA" b="1" dirty="0"/>
              <a:t>avoid</a:t>
            </a:r>
            <a:r>
              <a:rPr lang="en-ZA" dirty="0"/>
              <a:t> </a:t>
            </a:r>
            <a:r>
              <a:rPr lang="en-ZA" dirty="0" smtClean="0"/>
              <a:t>misunderstandings, </a:t>
            </a:r>
            <a:r>
              <a:rPr lang="en-ZA" dirty="0"/>
              <a:t>which could </a:t>
            </a:r>
            <a:r>
              <a:rPr lang="en-ZA" dirty="0" smtClean="0"/>
              <a:t>result in </a:t>
            </a:r>
            <a:r>
              <a:rPr lang="en-ZA" dirty="0"/>
              <a:t>a product or operation of </a:t>
            </a:r>
            <a:r>
              <a:rPr lang="en-ZA" b="1" dirty="0"/>
              <a:t>unsatisfactory quality</a:t>
            </a:r>
            <a:r>
              <a:rPr lang="en-ZA" dirty="0"/>
              <a:t>. There must be a </a:t>
            </a:r>
            <a:r>
              <a:rPr lang="en-ZA" b="1" dirty="0"/>
              <a:t>written</a:t>
            </a:r>
            <a:r>
              <a:rPr lang="en-ZA" dirty="0"/>
              <a:t> </a:t>
            </a:r>
            <a:r>
              <a:rPr lang="en-ZA" dirty="0" smtClean="0"/>
              <a:t>Contract between </a:t>
            </a:r>
            <a:r>
              <a:rPr lang="en-ZA" dirty="0"/>
              <a:t>the Contract Giver and the Contract Acceptor which clearly establishes </a:t>
            </a:r>
            <a:r>
              <a:rPr lang="en-ZA" dirty="0" smtClean="0"/>
              <a:t>the duties </a:t>
            </a:r>
            <a:r>
              <a:rPr lang="en-ZA" dirty="0"/>
              <a:t>of each party. The </a:t>
            </a:r>
            <a:r>
              <a:rPr lang="en-ZA" b="1" dirty="0"/>
              <a:t>Quality Management System </a:t>
            </a:r>
            <a:r>
              <a:rPr lang="en-ZA" dirty="0"/>
              <a:t>of the Contract Giver </a:t>
            </a:r>
            <a:r>
              <a:rPr lang="en-ZA" dirty="0" smtClean="0"/>
              <a:t>must clearly </a:t>
            </a:r>
            <a:r>
              <a:rPr lang="en-ZA" dirty="0"/>
              <a:t>state the way that the Qualified Person certifying </a:t>
            </a:r>
            <a:r>
              <a:rPr lang="en-ZA" b="1" dirty="0"/>
              <a:t>each batch </a:t>
            </a:r>
            <a:r>
              <a:rPr lang="en-ZA" dirty="0"/>
              <a:t>of product </a:t>
            </a:r>
            <a:r>
              <a:rPr lang="en-ZA" dirty="0" smtClean="0"/>
              <a:t>for </a:t>
            </a:r>
            <a:r>
              <a:rPr lang="en-ZA" b="1" dirty="0" smtClean="0"/>
              <a:t>release</a:t>
            </a:r>
            <a:r>
              <a:rPr lang="en-ZA" dirty="0" smtClean="0"/>
              <a:t> </a:t>
            </a:r>
            <a:r>
              <a:rPr lang="en-ZA" dirty="0"/>
              <a:t>exercises his full </a:t>
            </a:r>
            <a:r>
              <a:rPr lang="en-ZA" b="1" dirty="0"/>
              <a:t>responsibility</a:t>
            </a:r>
            <a:r>
              <a:rPr lang="en-Z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55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The Contract </a:t>
            </a:r>
            <a:r>
              <a:rPr lang="en-ZA" b="1" dirty="0" smtClean="0">
                <a:solidFill>
                  <a:srgbClr val="FF0000"/>
                </a:solidFill>
              </a:rPr>
              <a:t>Giver (CG)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5273530"/>
          </a:xfrm>
        </p:spPr>
        <p:txBody>
          <a:bodyPr>
            <a:noAutofit/>
          </a:bodyPr>
          <a:lstStyle/>
          <a:p>
            <a:endParaRPr lang="en-ZA" sz="2000" dirty="0" smtClean="0"/>
          </a:p>
          <a:p>
            <a:r>
              <a:rPr lang="en-ZA" sz="2000" dirty="0" smtClean="0"/>
              <a:t>The </a:t>
            </a:r>
            <a:r>
              <a:rPr lang="en-ZA" sz="2000" b="1" dirty="0" smtClean="0">
                <a:solidFill>
                  <a:srgbClr val="FF0000"/>
                </a:solidFill>
              </a:rPr>
              <a:t>PQS</a:t>
            </a:r>
            <a:r>
              <a:rPr lang="en-ZA" sz="2000" dirty="0" smtClean="0"/>
              <a:t> of </a:t>
            </a:r>
            <a:r>
              <a:rPr lang="en-ZA" sz="2000" dirty="0"/>
              <a:t>the </a:t>
            </a:r>
            <a:r>
              <a:rPr lang="en-ZA" sz="2000" dirty="0" smtClean="0">
                <a:solidFill>
                  <a:srgbClr val="FF0000"/>
                </a:solidFill>
              </a:rPr>
              <a:t>CG</a:t>
            </a:r>
            <a:r>
              <a:rPr lang="en-ZA" sz="2000" dirty="0" smtClean="0"/>
              <a:t> should </a:t>
            </a:r>
            <a:r>
              <a:rPr lang="en-ZA" sz="2000" dirty="0"/>
              <a:t>include </a:t>
            </a:r>
            <a:r>
              <a:rPr lang="en-ZA" sz="2000" dirty="0" smtClean="0"/>
              <a:t>the control </a:t>
            </a:r>
            <a:r>
              <a:rPr lang="en-ZA" sz="2000" dirty="0"/>
              <a:t>and review of any outsourced activities. The </a:t>
            </a:r>
            <a:r>
              <a:rPr lang="en-ZA" sz="2000" dirty="0" smtClean="0">
                <a:solidFill>
                  <a:srgbClr val="FF0000"/>
                </a:solidFill>
              </a:rPr>
              <a:t>CG</a:t>
            </a:r>
            <a:r>
              <a:rPr lang="en-ZA" sz="2000" dirty="0" smtClean="0"/>
              <a:t> is </a:t>
            </a:r>
            <a:r>
              <a:rPr lang="en-ZA" sz="2000" b="1" dirty="0" smtClean="0"/>
              <a:t>ultimately responsible </a:t>
            </a:r>
            <a:r>
              <a:rPr lang="en-ZA" sz="2000" dirty="0"/>
              <a:t>to ensure processes are in place to assure the control of </a:t>
            </a:r>
            <a:r>
              <a:rPr lang="en-ZA" sz="2000" dirty="0" smtClean="0"/>
              <a:t>outsourced activities</a:t>
            </a:r>
            <a:r>
              <a:rPr lang="en-ZA" sz="2000" dirty="0"/>
              <a:t>. These processes should incorporate </a:t>
            </a:r>
            <a:r>
              <a:rPr lang="en-ZA" sz="2000" b="1" dirty="0"/>
              <a:t>quality risk </a:t>
            </a:r>
            <a:r>
              <a:rPr lang="en-ZA" sz="2000" b="1" dirty="0" smtClean="0"/>
              <a:t>management;</a:t>
            </a:r>
          </a:p>
          <a:p>
            <a:r>
              <a:rPr lang="en-ZA" sz="2000" b="1" dirty="0" smtClean="0"/>
              <a:t>Prior</a:t>
            </a:r>
            <a:r>
              <a:rPr lang="en-ZA" sz="2000" dirty="0" smtClean="0"/>
              <a:t> to outsource, </a:t>
            </a:r>
            <a:r>
              <a:rPr lang="en-ZA" sz="2000" dirty="0" smtClean="0">
                <a:solidFill>
                  <a:srgbClr val="FF0000"/>
                </a:solidFill>
              </a:rPr>
              <a:t>CG</a:t>
            </a:r>
            <a:r>
              <a:rPr lang="en-ZA" sz="2000" dirty="0" smtClean="0"/>
              <a:t> </a:t>
            </a:r>
            <a:r>
              <a:rPr lang="en-ZA" sz="2000" dirty="0"/>
              <a:t>is responsible for </a:t>
            </a:r>
            <a:r>
              <a:rPr lang="en-ZA" sz="2000" dirty="0" smtClean="0"/>
              <a:t>assessing the </a:t>
            </a:r>
            <a:r>
              <a:rPr lang="en-ZA" sz="2000" dirty="0"/>
              <a:t>legality, suitability and the competence of the Contract Acceptor </a:t>
            </a:r>
            <a:r>
              <a:rPr lang="en-ZA" sz="2000" dirty="0" smtClean="0"/>
              <a:t>(</a:t>
            </a:r>
            <a:r>
              <a:rPr lang="en-ZA" sz="2000" dirty="0" smtClean="0">
                <a:solidFill>
                  <a:srgbClr val="FF0000"/>
                </a:solidFill>
              </a:rPr>
              <a:t>CA</a:t>
            </a:r>
            <a:r>
              <a:rPr lang="en-ZA" sz="2000" dirty="0" smtClean="0"/>
              <a:t>) to </a:t>
            </a:r>
            <a:r>
              <a:rPr lang="en-ZA" sz="2000" dirty="0"/>
              <a:t>carry </a:t>
            </a:r>
            <a:r>
              <a:rPr lang="en-ZA" sz="2000" dirty="0" smtClean="0"/>
              <a:t>out </a:t>
            </a:r>
            <a:r>
              <a:rPr lang="en-ZA" sz="2000" b="1" dirty="0" smtClean="0"/>
              <a:t>successfully</a:t>
            </a:r>
            <a:r>
              <a:rPr lang="en-ZA" sz="2000" dirty="0" smtClean="0"/>
              <a:t> </a:t>
            </a:r>
            <a:r>
              <a:rPr lang="en-ZA" sz="2000" dirty="0"/>
              <a:t>the outsourced activities. The </a:t>
            </a:r>
            <a:r>
              <a:rPr lang="en-ZA" sz="2000" dirty="0" smtClean="0">
                <a:solidFill>
                  <a:srgbClr val="FF0000"/>
                </a:solidFill>
              </a:rPr>
              <a:t>CG</a:t>
            </a:r>
            <a:r>
              <a:rPr lang="en-ZA" sz="2000" dirty="0" smtClean="0"/>
              <a:t> is </a:t>
            </a:r>
            <a:r>
              <a:rPr lang="en-ZA" sz="2000" dirty="0"/>
              <a:t>also responsible </a:t>
            </a:r>
            <a:r>
              <a:rPr lang="en-ZA" sz="2000" dirty="0" smtClean="0"/>
              <a:t>for ensuring </a:t>
            </a:r>
            <a:r>
              <a:rPr lang="en-ZA" sz="2000" dirty="0"/>
              <a:t>by means of the </a:t>
            </a:r>
            <a:r>
              <a:rPr lang="en-ZA" sz="2000" dirty="0" smtClean="0"/>
              <a:t>Contract, </a:t>
            </a:r>
            <a:r>
              <a:rPr lang="en-ZA" sz="2000" dirty="0"/>
              <a:t>that the principles and guidelines of </a:t>
            </a:r>
            <a:r>
              <a:rPr lang="en-ZA" sz="2000" dirty="0">
                <a:solidFill>
                  <a:srgbClr val="FF0000"/>
                </a:solidFill>
              </a:rPr>
              <a:t>GMP</a:t>
            </a:r>
            <a:r>
              <a:rPr lang="en-ZA" sz="2000" dirty="0"/>
              <a:t> </a:t>
            </a:r>
            <a:r>
              <a:rPr lang="en-ZA" sz="2000" dirty="0" smtClean="0"/>
              <a:t>are followed;</a:t>
            </a:r>
          </a:p>
          <a:p>
            <a:r>
              <a:rPr lang="en-ZA" sz="2000" dirty="0"/>
              <a:t>The </a:t>
            </a:r>
            <a:r>
              <a:rPr lang="en-ZA" sz="2000" dirty="0" smtClean="0">
                <a:solidFill>
                  <a:srgbClr val="FF0000"/>
                </a:solidFill>
              </a:rPr>
              <a:t>CG</a:t>
            </a:r>
            <a:r>
              <a:rPr lang="en-ZA" sz="2000" dirty="0" smtClean="0"/>
              <a:t> to </a:t>
            </a:r>
            <a:r>
              <a:rPr lang="en-ZA" sz="2000" dirty="0"/>
              <a:t>provide the </a:t>
            </a:r>
            <a:r>
              <a:rPr lang="en-ZA" sz="2000" dirty="0" smtClean="0">
                <a:solidFill>
                  <a:srgbClr val="FF0000"/>
                </a:solidFill>
              </a:rPr>
              <a:t>CA</a:t>
            </a:r>
            <a:r>
              <a:rPr lang="en-ZA" sz="2000" dirty="0" smtClean="0"/>
              <a:t> with </a:t>
            </a:r>
            <a:r>
              <a:rPr lang="en-ZA" sz="2000" dirty="0"/>
              <a:t>all </a:t>
            </a:r>
            <a:r>
              <a:rPr lang="en-ZA" sz="2000" b="1" dirty="0" smtClean="0"/>
              <a:t>information </a:t>
            </a:r>
            <a:r>
              <a:rPr lang="en-ZA" sz="2000" b="1" dirty="0"/>
              <a:t>and knowledge </a:t>
            </a:r>
            <a:r>
              <a:rPr lang="en-ZA" sz="2000" dirty="0"/>
              <a:t>necessary to carry out the contracted operations </a:t>
            </a:r>
            <a:r>
              <a:rPr lang="en-ZA" sz="2000" b="1" dirty="0" smtClean="0"/>
              <a:t>correctly</a:t>
            </a:r>
            <a:r>
              <a:rPr lang="en-ZA" sz="2000" dirty="0" smtClean="0"/>
              <a:t> in </a:t>
            </a:r>
            <a:r>
              <a:rPr lang="en-ZA" sz="2000" dirty="0"/>
              <a:t>accordance with regulations </a:t>
            </a:r>
            <a:r>
              <a:rPr lang="en-ZA" sz="2000" dirty="0" smtClean="0"/>
              <a:t>and </a:t>
            </a:r>
            <a:r>
              <a:rPr lang="en-ZA" sz="2000" dirty="0"/>
              <a:t>the Marketing Authorisation </a:t>
            </a:r>
            <a:r>
              <a:rPr lang="en-ZA" sz="2000" dirty="0" smtClean="0"/>
              <a:t>(Registration) for the product concerned (Tech Transfer);</a:t>
            </a:r>
          </a:p>
        </p:txBody>
      </p:sp>
    </p:spTree>
    <p:extLst>
      <p:ext uri="{BB962C8B-B14F-4D97-AF65-F5344CB8AC3E}">
        <p14:creationId xmlns:p14="http://schemas.microsoft.com/office/powerpoint/2010/main" val="41373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The Contract Giver (CG)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r>
              <a:rPr lang="en-ZA" sz="2600" dirty="0">
                <a:solidFill>
                  <a:srgbClr val="FF0000"/>
                </a:solidFill>
              </a:rPr>
              <a:t>CG</a:t>
            </a:r>
            <a:r>
              <a:rPr lang="en-ZA" sz="2600" dirty="0"/>
              <a:t> to </a:t>
            </a:r>
            <a:r>
              <a:rPr lang="en-ZA" sz="2600" b="1" dirty="0"/>
              <a:t>monitor and review </a:t>
            </a:r>
            <a:r>
              <a:rPr lang="en-ZA" sz="2600" dirty="0"/>
              <a:t>the performance of the </a:t>
            </a:r>
            <a:r>
              <a:rPr lang="en-ZA" sz="2600" dirty="0">
                <a:solidFill>
                  <a:srgbClr val="FF0000"/>
                </a:solidFill>
              </a:rPr>
              <a:t>CA</a:t>
            </a:r>
            <a:r>
              <a:rPr lang="en-ZA" sz="2600" dirty="0"/>
              <a:t>;</a:t>
            </a:r>
          </a:p>
          <a:p>
            <a:r>
              <a:rPr lang="en-ZA" sz="2600" dirty="0">
                <a:solidFill>
                  <a:srgbClr val="FF0000"/>
                </a:solidFill>
              </a:rPr>
              <a:t>CG</a:t>
            </a:r>
            <a:r>
              <a:rPr lang="en-ZA" sz="2600" dirty="0"/>
              <a:t> to review and assess the </a:t>
            </a:r>
            <a:r>
              <a:rPr lang="en-ZA" sz="2600" b="1" dirty="0"/>
              <a:t>records</a:t>
            </a:r>
            <a:r>
              <a:rPr lang="en-ZA" sz="2600" dirty="0"/>
              <a:t> and the </a:t>
            </a:r>
            <a:r>
              <a:rPr lang="en-ZA" sz="2600" b="1" dirty="0"/>
              <a:t>results</a:t>
            </a:r>
            <a:r>
              <a:rPr lang="en-ZA" sz="2600" dirty="0"/>
              <a:t> related to the </a:t>
            </a:r>
            <a:r>
              <a:rPr lang="en-ZA" sz="2600" b="1" dirty="0"/>
              <a:t>outsourced activities</a:t>
            </a:r>
            <a:r>
              <a:rPr lang="en-ZA" sz="2600" dirty="0"/>
              <a:t>, to ensure all products and materials delivered to him by the </a:t>
            </a:r>
            <a:r>
              <a:rPr lang="en-ZA" sz="2600" dirty="0">
                <a:solidFill>
                  <a:srgbClr val="FF0000"/>
                </a:solidFill>
              </a:rPr>
              <a:t>CA</a:t>
            </a:r>
            <a:r>
              <a:rPr lang="en-ZA" sz="2600" dirty="0"/>
              <a:t> have been </a:t>
            </a:r>
            <a:r>
              <a:rPr lang="en-ZA" sz="2600" b="1" dirty="0"/>
              <a:t>processed</a:t>
            </a:r>
            <a:r>
              <a:rPr lang="en-ZA" sz="2600" dirty="0"/>
              <a:t> in accordance with </a:t>
            </a:r>
            <a:r>
              <a:rPr lang="en-ZA" sz="2600" b="1" dirty="0"/>
              <a:t>GMP </a:t>
            </a:r>
            <a:r>
              <a:rPr lang="en-ZA" sz="2600" dirty="0"/>
              <a:t>and the </a:t>
            </a:r>
            <a:r>
              <a:rPr lang="en-ZA" sz="2600" b="1" dirty="0"/>
              <a:t>marketing authorisation (registration)</a:t>
            </a:r>
            <a:r>
              <a:rPr lang="en-ZA" sz="2600" dirty="0"/>
              <a:t>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488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The Contract </a:t>
            </a:r>
            <a:r>
              <a:rPr lang="en-ZA" b="1" dirty="0" smtClean="0">
                <a:solidFill>
                  <a:srgbClr val="FF0000"/>
                </a:solidFill>
              </a:rPr>
              <a:t>Acceptor (CA)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ZA" dirty="0" smtClean="0"/>
          </a:p>
          <a:p>
            <a:r>
              <a:rPr lang="en-ZA" sz="3800" dirty="0" smtClean="0"/>
              <a:t>The </a:t>
            </a:r>
            <a:r>
              <a:rPr lang="en-ZA" sz="3800" dirty="0" smtClean="0">
                <a:solidFill>
                  <a:srgbClr val="FF0000"/>
                </a:solidFill>
              </a:rPr>
              <a:t>CA</a:t>
            </a:r>
            <a:r>
              <a:rPr lang="en-ZA" sz="3800" dirty="0" smtClean="0"/>
              <a:t> must </a:t>
            </a:r>
            <a:r>
              <a:rPr lang="en-ZA" sz="3800" dirty="0"/>
              <a:t>be </a:t>
            </a:r>
            <a:r>
              <a:rPr lang="en-ZA" sz="3800" b="1" dirty="0" smtClean="0"/>
              <a:t>able</a:t>
            </a:r>
            <a:r>
              <a:rPr lang="en-ZA" sz="3800" dirty="0" smtClean="0"/>
              <a:t> </a:t>
            </a:r>
            <a:r>
              <a:rPr lang="en-ZA" sz="3800" dirty="0"/>
              <a:t>having </a:t>
            </a:r>
            <a:r>
              <a:rPr lang="en-ZA" sz="3800" b="1" dirty="0"/>
              <a:t>adequate</a:t>
            </a:r>
            <a:r>
              <a:rPr lang="en-ZA" sz="3800" dirty="0"/>
              <a:t> premises, equipment</a:t>
            </a:r>
            <a:r>
              <a:rPr lang="en-ZA" sz="3800" dirty="0" smtClean="0"/>
              <a:t>, knowledge</a:t>
            </a:r>
            <a:r>
              <a:rPr lang="en-ZA" sz="3800" dirty="0"/>
              <a:t>, experience, and </a:t>
            </a:r>
            <a:r>
              <a:rPr lang="en-ZA" sz="3800" b="1" dirty="0"/>
              <a:t>competent</a:t>
            </a:r>
            <a:r>
              <a:rPr lang="en-ZA" sz="3800" dirty="0"/>
              <a:t> </a:t>
            </a:r>
            <a:r>
              <a:rPr lang="en-ZA" sz="3800" dirty="0" smtClean="0"/>
              <a:t>personnel;</a:t>
            </a:r>
          </a:p>
          <a:p>
            <a:r>
              <a:rPr lang="en-ZA" sz="3800" dirty="0" smtClean="0">
                <a:solidFill>
                  <a:srgbClr val="FF0000"/>
                </a:solidFill>
              </a:rPr>
              <a:t>CA</a:t>
            </a:r>
            <a:r>
              <a:rPr lang="en-ZA" sz="3800" dirty="0" smtClean="0"/>
              <a:t> to ensure </a:t>
            </a:r>
            <a:r>
              <a:rPr lang="en-ZA" sz="3800" dirty="0"/>
              <a:t>that all products, materials </a:t>
            </a:r>
            <a:r>
              <a:rPr lang="en-ZA" sz="3800" dirty="0" smtClean="0"/>
              <a:t>and knowledge </a:t>
            </a:r>
            <a:r>
              <a:rPr lang="en-ZA" sz="3800" dirty="0"/>
              <a:t>delivered to him are </a:t>
            </a:r>
            <a:r>
              <a:rPr lang="en-ZA" sz="3800" b="1" dirty="0"/>
              <a:t>suitable</a:t>
            </a:r>
            <a:r>
              <a:rPr lang="en-ZA" sz="3800" dirty="0"/>
              <a:t> for their </a:t>
            </a:r>
            <a:r>
              <a:rPr lang="en-ZA" sz="3800" b="1" dirty="0"/>
              <a:t>intended</a:t>
            </a:r>
            <a:r>
              <a:rPr lang="en-ZA" sz="3800" dirty="0"/>
              <a:t> </a:t>
            </a:r>
            <a:r>
              <a:rPr lang="en-ZA" sz="3800" dirty="0" smtClean="0"/>
              <a:t>purpose;</a:t>
            </a:r>
          </a:p>
          <a:p>
            <a:r>
              <a:rPr lang="en-ZA" sz="3800" dirty="0" smtClean="0">
                <a:solidFill>
                  <a:srgbClr val="FF0000"/>
                </a:solidFill>
              </a:rPr>
              <a:t>CA</a:t>
            </a:r>
            <a:r>
              <a:rPr lang="en-ZA" sz="3800" dirty="0" smtClean="0"/>
              <a:t> should </a:t>
            </a:r>
            <a:r>
              <a:rPr lang="en-ZA" sz="3800" dirty="0"/>
              <a:t>not </a:t>
            </a:r>
            <a:r>
              <a:rPr lang="en-ZA" sz="3800" b="1" dirty="0"/>
              <a:t>subcontract</a:t>
            </a:r>
            <a:r>
              <a:rPr lang="en-ZA" sz="3800" dirty="0"/>
              <a:t> to a third party any of the </a:t>
            </a:r>
            <a:r>
              <a:rPr lang="en-ZA" sz="3800" dirty="0" smtClean="0"/>
              <a:t>work entrusted </a:t>
            </a:r>
            <a:r>
              <a:rPr lang="en-ZA" sz="3800" dirty="0"/>
              <a:t>to him </a:t>
            </a:r>
            <a:r>
              <a:rPr lang="en-ZA" sz="3800" dirty="0" smtClean="0"/>
              <a:t>by </a:t>
            </a:r>
            <a:r>
              <a:rPr lang="en-ZA" sz="3800" dirty="0"/>
              <a:t>the Contract without the </a:t>
            </a:r>
            <a:r>
              <a:rPr lang="en-ZA" sz="3800" dirty="0" smtClean="0">
                <a:solidFill>
                  <a:srgbClr val="FF0000"/>
                </a:solidFill>
              </a:rPr>
              <a:t>CG’s </a:t>
            </a:r>
            <a:r>
              <a:rPr lang="en-ZA" sz="3800" dirty="0" smtClean="0"/>
              <a:t>prior </a:t>
            </a:r>
            <a:r>
              <a:rPr lang="en-ZA" sz="3800" dirty="0"/>
              <a:t>evaluation </a:t>
            </a:r>
            <a:r>
              <a:rPr lang="en-ZA" sz="3800" dirty="0" smtClean="0"/>
              <a:t>and </a:t>
            </a:r>
            <a:r>
              <a:rPr lang="en-ZA" sz="3800" b="1" dirty="0" smtClean="0"/>
              <a:t>approval</a:t>
            </a:r>
            <a:r>
              <a:rPr lang="en-ZA" sz="3800" dirty="0" smtClean="0"/>
              <a:t>;</a:t>
            </a:r>
          </a:p>
          <a:p>
            <a:r>
              <a:rPr lang="en-ZA" sz="3800" dirty="0" smtClean="0">
                <a:solidFill>
                  <a:srgbClr val="FF0000"/>
                </a:solidFill>
              </a:rPr>
              <a:t>CA</a:t>
            </a:r>
            <a:r>
              <a:rPr lang="en-ZA" sz="3800" dirty="0" smtClean="0"/>
              <a:t> not to make </a:t>
            </a:r>
            <a:r>
              <a:rPr lang="en-ZA" sz="3800" b="1" dirty="0"/>
              <a:t>unauthorized changes</a:t>
            </a:r>
            <a:r>
              <a:rPr lang="en-ZA" sz="3800" dirty="0"/>
              <a:t>, outside </a:t>
            </a:r>
            <a:r>
              <a:rPr lang="en-ZA" sz="3800" dirty="0" smtClean="0"/>
              <a:t>the terms </a:t>
            </a:r>
            <a:r>
              <a:rPr lang="en-ZA" sz="3800" dirty="0"/>
              <a:t>of the Contract, which may adversely affect the quality of the </a:t>
            </a:r>
            <a:r>
              <a:rPr lang="en-ZA" sz="3800" dirty="0" smtClean="0"/>
              <a:t>outsourced activities;</a:t>
            </a:r>
          </a:p>
          <a:p>
            <a:r>
              <a:rPr lang="en-ZA" sz="3800" dirty="0" smtClean="0">
                <a:solidFill>
                  <a:srgbClr val="FF0000"/>
                </a:solidFill>
              </a:rPr>
              <a:t>CA</a:t>
            </a:r>
            <a:r>
              <a:rPr lang="en-ZA" sz="3800" dirty="0" smtClean="0"/>
              <a:t> to understand that </a:t>
            </a:r>
            <a:r>
              <a:rPr lang="en-ZA" sz="3800" b="1" dirty="0"/>
              <a:t>outsourced activities</a:t>
            </a:r>
            <a:r>
              <a:rPr lang="en-ZA" sz="3800" dirty="0"/>
              <a:t>, </a:t>
            </a:r>
            <a:r>
              <a:rPr lang="en-ZA" sz="3800" dirty="0" smtClean="0"/>
              <a:t>including contract </a:t>
            </a:r>
            <a:r>
              <a:rPr lang="en-ZA" sz="3800" dirty="0"/>
              <a:t>analysis, may be subject to </a:t>
            </a:r>
            <a:r>
              <a:rPr lang="en-ZA" sz="3800" b="1" dirty="0"/>
              <a:t>inspection</a:t>
            </a:r>
            <a:r>
              <a:rPr lang="en-ZA" sz="3800" dirty="0"/>
              <a:t> by the </a:t>
            </a:r>
            <a:r>
              <a:rPr lang="en-ZA" sz="3800" b="1" dirty="0"/>
              <a:t>competent </a:t>
            </a:r>
            <a:r>
              <a:rPr lang="en-ZA" sz="3800" b="1" dirty="0" smtClean="0"/>
              <a:t>authorities.</a:t>
            </a:r>
            <a:endParaRPr lang="en-ZA" sz="3800" b="1" dirty="0"/>
          </a:p>
        </p:txBody>
      </p:sp>
    </p:spTree>
    <p:extLst>
      <p:ext uri="{BB962C8B-B14F-4D97-AF65-F5344CB8AC3E}">
        <p14:creationId xmlns:p14="http://schemas.microsoft.com/office/powerpoint/2010/main" val="56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DECISIONS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 smtClean="0"/>
          </a:p>
          <a:p>
            <a:r>
              <a:rPr lang="en-ZA" sz="4000" dirty="0" smtClean="0"/>
              <a:t>“</a:t>
            </a:r>
            <a:r>
              <a:rPr lang="en-ZA" sz="4000" i="1" dirty="0" smtClean="0"/>
              <a:t>No </a:t>
            </a:r>
            <a:r>
              <a:rPr lang="en-ZA" sz="4000" b="1" i="1" dirty="0" smtClean="0"/>
              <a:t>sensible decision </a:t>
            </a:r>
            <a:r>
              <a:rPr lang="en-ZA" sz="4000" i="1" dirty="0" smtClean="0"/>
              <a:t>can be made any longer without taking into account not only </a:t>
            </a:r>
            <a:r>
              <a:rPr lang="en-ZA" sz="4000" b="1" i="1" dirty="0" smtClean="0"/>
              <a:t>the world as it is</a:t>
            </a:r>
            <a:r>
              <a:rPr lang="en-ZA" sz="4000" i="1" dirty="0" smtClean="0"/>
              <a:t>, </a:t>
            </a:r>
            <a:r>
              <a:rPr lang="en-ZA" sz="4000" b="1" i="1" dirty="0" smtClean="0"/>
              <a:t>but the world as it will be</a:t>
            </a:r>
            <a:r>
              <a:rPr lang="en-ZA" sz="4000" i="1" dirty="0" smtClean="0"/>
              <a:t>!”</a:t>
            </a:r>
          </a:p>
          <a:p>
            <a:pPr lvl="5"/>
            <a:r>
              <a:rPr lang="en-ZA" sz="4000" dirty="0" smtClean="0"/>
              <a:t>Isaac Asimov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391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The </a:t>
            </a:r>
            <a:r>
              <a:rPr lang="en-ZA" b="1" dirty="0" smtClean="0">
                <a:solidFill>
                  <a:srgbClr val="FF0000"/>
                </a:solidFill>
              </a:rPr>
              <a:t>Outsource Contract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/>
              <a:t>A </a:t>
            </a:r>
            <a:r>
              <a:rPr lang="en-ZA" dirty="0">
                <a:solidFill>
                  <a:srgbClr val="FF0000"/>
                </a:solidFill>
              </a:rPr>
              <a:t>Contract</a:t>
            </a:r>
            <a:r>
              <a:rPr lang="en-ZA" dirty="0"/>
              <a:t> </a:t>
            </a:r>
            <a:r>
              <a:rPr lang="en-ZA" dirty="0" smtClean="0"/>
              <a:t>should specify the </a:t>
            </a:r>
            <a:r>
              <a:rPr lang="en-ZA" dirty="0"/>
              <a:t>respective </a:t>
            </a:r>
            <a:r>
              <a:rPr lang="en-ZA" b="1" dirty="0"/>
              <a:t>responsibilities</a:t>
            </a:r>
            <a:r>
              <a:rPr lang="en-ZA" dirty="0"/>
              <a:t> and </a:t>
            </a:r>
            <a:r>
              <a:rPr lang="en-ZA" b="1" dirty="0" smtClean="0"/>
              <a:t>communication</a:t>
            </a:r>
            <a:r>
              <a:rPr lang="en-ZA" dirty="0" smtClean="0"/>
              <a:t> processes </a:t>
            </a:r>
            <a:r>
              <a:rPr lang="en-ZA" dirty="0"/>
              <a:t>relating to the outsourced </a:t>
            </a:r>
            <a:r>
              <a:rPr lang="en-ZA" dirty="0" smtClean="0"/>
              <a:t>activities;</a:t>
            </a:r>
          </a:p>
          <a:p>
            <a:r>
              <a:rPr lang="en-ZA" b="1" dirty="0"/>
              <a:t>Technical </a:t>
            </a:r>
            <a:r>
              <a:rPr lang="en-ZA" dirty="0"/>
              <a:t>aspects of </a:t>
            </a:r>
            <a:r>
              <a:rPr lang="en-ZA" dirty="0" smtClean="0">
                <a:solidFill>
                  <a:srgbClr val="FF0000"/>
                </a:solidFill>
              </a:rPr>
              <a:t>Contract</a:t>
            </a:r>
            <a:r>
              <a:rPr lang="en-ZA" dirty="0" smtClean="0"/>
              <a:t> to </a:t>
            </a:r>
            <a:r>
              <a:rPr lang="en-ZA" dirty="0"/>
              <a:t>be drawn up by </a:t>
            </a:r>
            <a:r>
              <a:rPr lang="en-ZA" b="1" dirty="0"/>
              <a:t>competent </a:t>
            </a:r>
            <a:r>
              <a:rPr lang="en-ZA" dirty="0" smtClean="0"/>
              <a:t>persons, </a:t>
            </a:r>
            <a:r>
              <a:rPr lang="en-ZA" dirty="0"/>
              <a:t>suitably </a:t>
            </a:r>
            <a:r>
              <a:rPr lang="en-ZA" dirty="0" smtClean="0"/>
              <a:t>knowledgeable </a:t>
            </a:r>
            <a:r>
              <a:rPr lang="en-ZA" dirty="0"/>
              <a:t>in </a:t>
            </a:r>
            <a:r>
              <a:rPr lang="en-ZA" dirty="0" smtClean="0"/>
              <a:t>related outsourced </a:t>
            </a:r>
            <a:r>
              <a:rPr lang="en-ZA" dirty="0"/>
              <a:t>activities and </a:t>
            </a:r>
            <a:r>
              <a:rPr lang="en-ZA" b="1" dirty="0" smtClean="0"/>
              <a:t>GMP</a:t>
            </a:r>
            <a:r>
              <a:rPr lang="en-ZA" dirty="0" smtClean="0"/>
              <a:t>, in accordance with </a:t>
            </a:r>
            <a:r>
              <a:rPr lang="en-ZA" b="1" dirty="0"/>
              <a:t>regulations in force </a:t>
            </a:r>
            <a:r>
              <a:rPr lang="en-ZA" dirty="0"/>
              <a:t>and </a:t>
            </a:r>
            <a:r>
              <a:rPr lang="en-ZA" dirty="0" smtClean="0"/>
              <a:t>the Marketing </a:t>
            </a:r>
            <a:r>
              <a:rPr lang="en-ZA" dirty="0"/>
              <a:t>Authorisation </a:t>
            </a:r>
            <a:r>
              <a:rPr lang="en-ZA" dirty="0" smtClean="0"/>
              <a:t>(Registration) for </a:t>
            </a:r>
            <a:r>
              <a:rPr lang="en-ZA" dirty="0"/>
              <a:t>the product </a:t>
            </a:r>
            <a:r>
              <a:rPr lang="en-ZA" dirty="0" smtClean="0"/>
              <a:t>concerned;</a:t>
            </a:r>
          </a:p>
          <a:p>
            <a:r>
              <a:rPr lang="en-ZA" dirty="0"/>
              <a:t>The </a:t>
            </a:r>
            <a:r>
              <a:rPr lang="en-ZA" dirty="0">
                <a:solidFill>
                  <a:srgbClr val="FF0000"/>
                </a:solidFill>
              </a:rPr>
              <a:t>Contract</a:t>
            </a:r>
            <a:r>
              <a:rPr lang="en-ZA" dirty="0"/>
              <a:t> </a:t>
            </a:r>
            <a:r>
              <a:rPr lang="en-ZA" dirty="0" smtClean="0"/>
              <a:t>to </a:t>
            </a:r>
            <a:r>
              <a:rPr lang="en-ZA" dirty="0"/>
              <a:t>describe clearly </a:t>
            </a:r>
            <a:r>
              <a:rPr lang="en-ZA" b="1" dirty="0"/>
              <a:t>who</a:t>
            </a:r>
            <a:r>
              <a:rPr lang="en-ZA" dirty="0"/>
              <a:t> undertakes </a:t>
            </a:r>
            <a:r>
              <a:rPr lang="en-ZA" b="1" dirty="0"/>
              <a:t>each step </a:t>
            </a:r>
            <a:r>
              <a:rPr lang="en-ZA" dirty="0"/>
              <a:t>of </a:t>
            </a:r>
            <a:r>
              <a:rPr lang="en-ZA" dirty="0" smtClean="0"/>
              <a:t>the outsourced </a:t>
            </a:r>
            <a:r>
              <a:rPr lang="en-ZA" dirty="0"/>
              <a:t>activity, e.g. knowledge management, technology transfer, supply </a:t>
            </a:r>
            <a:r>
              <a:rPr lang="en-ZA" dirty="0" smtClean="0"/>
              <a:t>chain, subcontracting</a:t>
            </a:r>
            <a:r>
              <a:rPr lang="en-ZA" dirty="0"/>
              <a:t>, quality and purchasing of materials, testing and releasing materials</a:t>
            </a:r>
            <a:r>
              <a:rPr lang="en-ZA" dirty="0" smtClean="0"/>
              <a:t>,</a:t>
            </a:r>
            <a:r>
              <a:rPr lang="en-ZA" dirty="0"/>
              <a:t> production and quality controls (including in-process controls, </a:t>
            </a:r>
            <a:r>
              <a:rPr lang="en-ZA" dirty="0" smtClean="0"/>
              <a:t>sampling and </a:t>
            </a:r>
            <a:r>
              <a:rPr lang="en-ZA" dirty="0"/>
              <a:t>analysis</a:t>
            </a:r>
            <a:r>
              <a:rPr lang="en-ZA" dirty="0" smtClean="0"/>
              <a:t>);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605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The Outsource Contract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All </a:t>
            </a:r>
            <a:r>
              <a:rPr lang="en-ZA" dirty="0">
                <a:solidFill>
                  <a:srgbClr val="FF0000"/>
                </a:solidFill>
              </a:rPr>
              <a:t>records</a:t>
            </a:r>
            <a:r>
              <a:rPr lang="en-ZA" dirty="0"/>
              <a:t> related to the outsourced activities, e.g. manufacturing, </a:t>
            </a:r>
            <a:r>
              <a:rPr lang="en-ZA" dirty="0" smtClean="0"/>
              <a:t>analytical and </a:t>
            </a:r>
            <a:r>
              <a:rPr lang="en-ZA" dirty="0"/>
              <a:t>distribution records, and reference samples, should be kept by, or be available to</a:t>
            </a:r>
            <a:r>
              <a:rPr lang="en-ZA" dirty="0" smtClean="0"/>
              <a:t>, the </a:t>
            </a:r>
            <a:r>
              <a:rPr lang="en-ZA" dirty="0" smtClean="0">
                <a:solidFill>
                  <a:srgbClr val="FF0000"/>
                </a:solidFill>
              </a:rPr>
              <a:t>CG</a:t>
            </a:r>
            <a:r>
              <a:rPr lang="en-ZA" dirty="0" smtClean="0"/>
              <a:t>;</a:t>
            </a:r>
          </a:p>
          <a:p>
            <a:r>
              <a:rPr lang="en-ZA" dirty="0"/>
              <a:t>The </a:t>
            </a:r>
            <a:r>
              <a:rPr lang="en-ZA" dirty="0">
                <a:solidFill>
                  <a:srgbClr val="FF0000"/>
                </a:solidFill>
              </a:rPr>
              <a:t>Contract</a:t>
            </a:r>
            <a:r>
              <a:rPr lang="en-ZA" dirty="0"/>
              <a:t> should permit the </a:t>
            </a:r>
            <a:r>
              <a:rPr lang="en-ZA" dirty="0" smtClean="0">
                <a:solidFill>
                  <a:srgbClr val="FF0000"/>
                </a:solidFill>
              </a:rPr>
              <a:t>CG</a:t>
            </a:r>
            <a:r>
              <a:rPr lang="en-ZA" dirty="0" smtClean="0"/>
              <a:t> to </a:t>
            </a:r>
            <a:r>
              <a:rPr lang="en-ZA" dirty="0"/>
              <a:t>audit outsourced activities</a:t>
            </a:r>
            <a:r>
              <a:rPr lang="en-ZA" dirty="0" smtClean="0"/>
              <a:t>, performed </a:t>
            </a:r>
            <a:r>
              <a:rPr lang="en-ZA" dirty="0"/>
              <a:t>by the </a:t>
            </a:r>
            <a:r>
              <a:rPr lang="en-ZA" dirty="0" smtClean="0">
                <a:solidFill>
                  <a:srgbClr val="FF0000"/>
                </a:solidFill>
              </a:rPr>
              <a:t>CA</a:t>
            </a:r>
            <a:r>
              <a:rPr lang="en-ZA" dirty="0" smtClean="0"/>
              <a:t> or </a:t>
            </a:r>
            <a:r>
              <a:rPr lang="en-ZA" dirty="0"/>
              <a:t>his mutually agreed </a:t>
            </a:r>
            <a:r>
              <a:rPr lang="en-ZA" dirty="0" smtClean="0"/>
              <a:t>subcontractors.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21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PLAYING THE GAME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ZA" b="1" dirty="0" smtClean="0">
                <a:solidFill>
                  <a:srgbClr val="FF0000"/>
                </a:solidFill>
              </a:rPr>
              <a:t>THE FOUR SIMPLE ACTIVITIES</a:t>
            </a:r>
          </a:p>
          <a:p>
            <a:pPr marL="0" indent="0" algn="ctr">
              <a:buNone/>
            </a:pPr>
            <a:endParaRPr lang="en-ZA" dirty="0" smtClean="0"/>
          </a:p>
          <a:p>
            <a:r>
              <a:rPr lang="en-ZA" b="1" dirty="0" smtClean="0"/>
              <a:t>Tactics</a:t>
            </a:r>
            <a:r>
              <a:rPr lang="en-ZA" dirty="0" smtClean="0"/>
              <a:t> – Planning by Snr Management;</a:t>
            </a:r>
          </a:p>
          <a:p>
            <a:r>
              <a:rPr lang="en-ZA" b="1" dirty="0" smtClean="0"/>
              <a:t>Decisions</a:t>
            </a:r>
            <a:r>
              <a:rPr lang="en-ZA" dirty="0" smtClean="0"/>
              <a:t> – Quality Risk Based: What</a:t>
            </a:r>
            <a:r>
              <a:rPr lang="en-ZA" dirty="0"/>
              <a:t>, When, </a:t>
            </a:r>
            <a:r>
              <a:rPr lang="en-ZA" dirty="0" smtClean="0"/>
              <a:t>Why, Who, How Often</a:t>
            </a:r>
            <a:r>
              <a:rPr lang="en-ZA" dirty="0"/>
              <a:t>;</a:t>
            </a:r>
            <a:endParaRPr lang="en-ZA" dirty="0" smtClean="0"/>
          </a:p>
          <a:p>
            <a:r>
              <a:rPr lang="en-ZA" b="1" dirty="0" smtClean="0"/>
              <a:t>Actions </a:t>
            </a:r>
            <a:r>
              <a:rPr lang="en-ZA" dirty="0" smtClean="0"/>
              <a:t>– Deal with it, Document it, </a:t>
            </a:r>
          </a:p>
          <a:p>
            <a:pPr marL="0" indent="0">
              <a:buNone/>
            </a:pPr>
            <a:r>
              <a:rPr lang="en-ZA" b="1" i="1" dirty="0"/>
              <a:t> </a:t>
            </a:r>
            <a:r>
              <a:rPr lang="en-ZA" b="1" i="1" dirty="0" smtClean="0"/>
              <a:t>                     JUST DO IT</a:t>
            </a:r>
          </a:p>
          <a:p>
            <a:r>
              <a:rPr lang="en-ZA" b="1" dirty="0" smtClean="0"/>
              <a:t>Outcomes – Measurable Outcomes!!!! 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7657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Co-operation with non-EU states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Revisions:</a:t>
            </a:r>
          </a:p>
          <a:p>
            <a:r>
              <a:rPr lang="en-ZA" dirty="0" smtClean="0"/>
              <a:t>Qualification and Validation – TGA, Canada, US FDA, HPFBI</a:t>
            </a:r>
          </a:p>
          <a:p>
            <a:r>
              <a:rPr lang="en-ZA" dirty="0" smtClean="0"/>
              <a:t>Parametric Release – Canada, HPBFI, US FDA</a:t>
            </a:r>
          </a:p>
          <a:p>
            <a:r>
              <a:rPr lang="en-ZA" dirty="0" smtClean="0"/>
              <a:t>Global Supply Chain and GMP Compliance – Canada</a:t>
            </a:r>
          </a:p>
          <a:p>
            <a:r>
              <a:rPr lang="en-ZA" dirty="0" smtClean="0"/>
              <a:t>Medicinal gases, Herbals, </a:t>
            </a:r>
            <a:r>
              <a:rPr lang="en-ZA" dirty="0" err="1" smtClean="0"/>
              <a:t>Biologicals</a:t>
            </a:r>
            <a:r>
              <a:rPr lang="en-ZA" dirty="0" smtClean="0"/>
              <a:t>, Blood &amp; Plasma, Radiopharmaceuticals, </a:t>
            </a:r>
            <a:r>
              <a:rPr lang="en-ZA" dirty="0" err="1" smtClean="0"/>
              <a:t>etc</a:t>
            </a: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64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REASON for FORECAST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b="1" dirty="0" smtClean="0"/>
              <a:t>PRESS RELEASES</a:t>
            </a:r>
            <a:endParaRPr lang="en-ZA" b="1" dirty="0"/>
          </a:p>
          <a:p>
            <a:r>
              <a:rPr lang="en-ZA" b="1" dirty="0" smtClean="0"/>
              <a:t>2012 PIC/S </a:t>
            </a:r>
            <a:r>
              <a:rPr lang="en-ZA" b="1" dirty="0"/>
              <a:t>MEETINGS</a:t>
            </a:r>
          </a:p>
          <a:p>
            <a:r>
              <a:rPr lang="en-ZA" b="1" dirty="0"/>
              <a:t>GENEVA, </a:t>
            </a:r>
            <a:r>
              <a:rPr lang="en-ZA" b="1" dirty="0" smtClean="0"/>
              <a:t>SWITZERLAND &amp; </a:t>
            </a:r>
          </a:p>
          <a:p>
            <a:r>
              <a:rPr lang="en-ZA" b="1" dirty="0" smtClean="0"/>
              <a:t>KIEV, UKRAINE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94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GROWTH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New : New Zealand and Chinese </a:t>
            </a:r>
            <a:r>
              <a:rPr lang="en-ZA" dirty="0" err="1" smtClean="0"/>
              <a:t>Tipei</a:t>
            </a:r>
            <a:r>
              <a:rPr lang="en-ZA" dirty="0" smtClean="0"/>
              <a:t>/Taiwan</a:t>
            </a:r>
          </a:p>
          <a:p>
            <a:r>
              <a:rPr lang="en-ZA" dirty="0" smtClean="0"/>
              <a:t>Pre-</a:t>
            </a:r>
            <a:r>
              <a:rPr lang="en-ZA" dirty="0" err="1" smtClean="0"/>
              <a:t>Assention</a:t>
            </a:r>
            <a:r>
              <a:rPr lang="en-ZA" dirty="0" smtClean="0"/>
              <a:t>: Belarus and Uganda</a:t>
            </a:r>
          </a:p>
          <a:p>
            <a:r>
              <a:rPr lang="en-ZA" dirty="0" smtClean="0"/>
              <a:t>Re-assessment: Latvia, Lithuania</a:t>
            </a:r>
          </a:p>
          <a:p>
            <a:r>
              <a:rPr lang="en-ZA" dirty="0" smtClean="0"/>
              <a:t>Applicants: ANVISA, Japan, Korea, Philippines,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Armenia, Mexico and China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422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just">
              <a:buNone/>
            </a:pPr>
            <a:r>
              <a:rPr lang="en-ZA" sz="4000" b="1" dirty="0" smtClean="0"/>
              <a:t>			THANK YOU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241389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dirty="0" smtClean="0"/>
              <a:t/>
            </a:r>
            <a:br>
              <a:rPr lang="en-ZA" sz="3200" dirty="0" smtClean="0"/>
            </a:br>
            <a:r>
              <a:rPr lang="en-ZA" sz="3200" dirty="0" smtClean="0"/>
              <a:t>21 </a:t>
            </a:r>
            <a:r>
              <a:rPr lang="en-ZA" sz="3200" dirty="0"/>
              <a:t>May 2012</a:t>
            </a:r>
            <a:br>
              <a:rPr lang="en-ZA" sz="3200" dirty="0"/>
            </a:br>
            <a:r>
              <a:rPr lang="en-ZA" sz="3200" b="1" dirty="0"/>
              <a:t>PRESS </a:t>
            </a:r>
            <a:r>
              <a:rPr lang="en-ZA" sz="3200" b="1" dirty="0" smtClean="0"/>
              <a:t>RELEASE PIC/S MEETINGS, Geneva</a:t>
            </a:r>
            <a:r>
              <a:rPr lang="en-ZA" sz="3200" b="1" dirty="0"/>
              <a:t/>
            </a:r>
            <a:br>
              <a:rPr lang="en-ZA" sz="3200" b="1" dirty="0"/>
            </a:b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smtClean="0"/>
              <a:t>“Harmonisation </a:t>
            </a:r>
            <a:r>
              <a:rPr lang="en-ZA" b="1" dirty="0"/>
              <a:t>of guidance documents</a:t>
            </a:r>
          </a:p>
          <a:p>
            <a:r>
              <a:rPr lang="en-ZA" dirty="0"/>
              <a:t>The PIC/S Committee adopted the new consultation procedure </a:t>
            </a:r>
            <a:r>
              <a:rPr lang="en-ZA" b="1" dirty="0"/>
              <a:t>“Harmonisation of PIC/S </a:t>
            </a:r>
            <a:r>
              <a:rPr lang="en-ZA" b="1" dirty="0" smtClean="0"/>
              <a:t>and EMA </a:t>
            </a:r>
            <a:r>
              <a:rPr lang="en-ZA" b="1" dirty="0"/>
              <a:t>GMDP IWG Consultation Procedures” </a:t>
            </a:r>
            <a:r>
              <a:rPr lang="en-ZA" dirty="0"/>
              <a:t>between PIC/S and the European </a:t>
            </a:r>
            <a:r>
              <a:rPr lang="en-ZA" dirty="0" smtClean="0"/>
              <a:t>Medicines Agency </a:t>
            </a:r>
            <a:r>
              <a:rPr lang="en-ZA" dirty="0"/>
              <a:t>(EMA) which will ensure further improvements in the </a:t>
            </a:r>
            <a:r>
              <a:rPr lang="en-ZA" b="1" dirty="0"/>
              <a:t>harmonisation</a:t>
            </a:r>
            <a:r>
              <a:rPr lang="en-ZA" dirty="0"/>
              <a:t> between </a:t>
            </a:r>
            <a:r>
              <a:rPr lang="en-ZA" dirty="0" smtClean="0"/>
              <a:t>the </a:t>
            </a:r>
            <a:r>
              <a:rPr lang="en-ZA" b="1" dirty="0" smtClean="0"/>
              <a:t>EU </a:t>
            </a:r>
            <a:r>
              <a:rPr lang="en-ZA" b="1" dirty="0"/>
              <a:t>and the PIC/S GMP Guides</a:t>
            </a:r>
            <a:r>
              <a:rPr lang="en-ZA" dirty="0"/>
              <a:t> and related documents</a:t>
            </a:r>
            <a:r>
              <a:rPr lang="en-ZA" dirty="0" smtClean="0"/>
              <a:t>.”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32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sz="3600" dirty="0" smtClean="0"/>
              <a:t> </a:t>
            </a:r>
            <a:r>
              <a:rPr lang="en-ZA" sz="3600" dirty="0"/>
              <a:t>23 October 2012 </a:t>
            </a:r>
            <a:br>
              <a:rPr lang="en-ZA" sz="3600" dirty="0"/>
            </a:br>
            <a:r>
              <a:rPr lang="en-ZA" sz="3600" b="1" dirty="0"/>
              <a:t>PRESS RELEASE </a:t>
            </a:r>
            <a:r>
              <a:rPr lang="en-ZA" sz="3600" b="1" dirty="0" smtClean="0"/>
              <a:t> PIC/S MEETINGS, KIEV</a:t>
            </a:r>
            <a:r>
              <a:rPr lang="en-ZA" sz="3600" b="1" dirty="0"/>
              <a:t>, </a:t>
            </a:r>
            <a:r>
              <a:rPr lang="en-ZA" sz="3600" b="1" dirty="0" smtClean="0"/>
              <a:t>UKRAINE 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 smtClean="0"/>
          </a:p>
          <a:p>
            <a:r>
              <a:rPr lang="en-ZA" dirty="0" smtClean="0"/>
              <a:t>“With </a:t>
            </a:r>
            <a:r>
              <a:rPr lang="en-ZA" dirty="0"/>
              <a:t>respect to the project of extending PIC/S’ mandate to new activities such as </a:t>
            </a:r>
            <a:r>
              <a:rPr lang="en-ZA" b="1" dirty="0"/>
              <a:t>Good Clinical Practices (GCP)</a:t>
            </a:r>
            <a:r>
              <a:rPr lang="en-ZA" dirty="0"/>
              <a:t> and </a:t>
            </a:r>
            <a:r>
              <a:rPr lang="en-ZA" b="1" dirty="0"/>
              <a:t>Good Pharmacovigilance Practices (</a:t>
            </a:r>
            <a:r>
              <a:rPr lang="en-ZA" b="1" dirty="0" smtClean="0"/>
              <a:t>GVP), </a:t>
            </a:r>
            <a:r>
              <a:rPr lang="en-ZA" dirty="0" smtClean="0"/>
              <a:t>discussions </a:t>
            </a:r>
            <a:r>
              <a:rPr lang="en-ZA" dirty="0"/>
              <a:t>had been carried out with the EMA Ad Hoc Working Groups on GCP and Pharmacovigilance</a:t>
            </a:r>
            <a:r>
              <a:rPr lang="en-ZA" dirty="0" smtClean="0"/>
              <a:t>.”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63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0070C0"/>
                </a:solidFill>
                <a:latin typeface="Baskerville Old Face" pitchFamily="18" charset="0"/>
              </a:rPr>
              <a:t>EUROPEAN MEDICINES AGENCY</a:t>
            </a:r>
            <a:endParaRPr lang="en-ZA" b="1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en-ZA" dirty="0" smtClean="0"/>
              <a:t>What awaits us in 2013 in terms of: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GMP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GDP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GCP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GVP</a:t>
            </a:r>
          </a:p>
          <a:p>
            <a:r>
              <a:rPr lang="en-ZA" dirty="0" smtClean="0"/>
              <a:t>GLP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75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EMA GMP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ZA" sz="1800" b="1" dirty="0" smtClean="0"/>
          </a:p>
          <a:p>
            <a:r>
              <a:rPr lang="en-ZA" sz="1800" b="1" dirty="0" smtClean="0"/>
              <a:t>Part </a:t>
            </a:r>
            <a:r>
              <a:rPr lang="en-ZA" sz="1800" b="1" dirty="0"/>
              <a:t>I - Basic Requirements for Medicinal Products</a:t>
            </a:r>
          </a:p>
          <a:p>
            <a:r>
              <a:rPr lang="en-ZA" sz="1800" b="1" dirty="0">
                <a:hlinkClick r:id="rId2" action="ppaction://hlinkfile"/>
              </a:rPr>
              <a:t>Chapter 1 Pharmaceutical Quality System (66 KB</a:t>
            </a:r>
            <a:r>
              <a:rPr lang="en-ZA" sz="1800" dirty="0">
                <a:hlinkClick r:id="rId2" action="ppaction://hlinkfile"/>
              </a:rPr>
              <a:t>)</a:t>
            </a:r>
            <a:r>
              <a:rPr lang="en-ZA" sz="1800" dirty="0"/>
              <a:t>(Deadline for coming into operation: </a:t>
            </a:r>
            <a:r>
              <a:rPr lang="en-ZA" sz="2100" b="1" dirty="0">
                <a:solidFill>
                  <a:srgbClr val="FF0000"/>
                </a:solidFill>
              </a:rPr>
              <a:t>31 January 2013</a:t>
            </a:r>
            <a:r>
              <a:rPr lang="en-ZA" sz="1800" dirty="0"/>
              <a:t>)</a:t>
            </a:r>
            <a:br>
              <a:rPr lang="en-ZA" sz="1800" dirty="0"/>
            </a:br>
            <a:r>
              <a:rPr lang="en-ZA" sz="1800" dirty="0">
                <a:hlinkClick r:id="rId3" action="ppaction://hlinkfile"/>
              </a:rPr>
              <a:t>Chapter 1 Quality Management (revision February 2008)(29 KB)</a:t>
            </a:r>
            <a:endParaRPr lang="en-ZA" sz="1800" dirty="0"/>
          </a:p>
          <a:p>
            <a:r>
              <a:rPr lang="en-ZA" sz="1800" dirty="0">
                <a:hlinkClick r:id="rId4" action="ppaction://hlinkfile"/>
              </a:rPr>
              <a:t>Chapter 2 Personnel(20 KB)</a:t>
            </a:r>
            <a:endParaRPr lang="en-ZA" sz="1800" dirty="0"/>
          </a:p>
          <a:p>
            <a:r>
              <a:rPr lang="en-ZA" sz="1800" dirty="0">
                <a:hlinkClick r:id="rId5" action="ppaction://hlinkfile"/>
              </a:rPr>
              <a:t>Chapter 3 Premise and Equipment(34 KB)</a:t>
            </a:r>
            <a:endParaRPr lang="en-ZA" sz="1800" dirty="0"/>
          </a:p>
          <a:p>
            <a:r>
              <a:rPr lang="en-ZA" sz="1800" dirty="0">
                <a:hlinkClick r:id="rId6" action="ppaction://hlinkfile"/>
              </a:rPr>
              <a:t>Chapter 4 Documentation (Revision January 2011) - Coming into operation by 30 June 2011(33 KB)</a:t>
            </a:r>
            <a:r>
              <a:rPr lang="en-ZA" sz="1800" i="1" dirty="0"/>
              <a:t>NEW</a:t>
            </a:r>
            <a:endParaRPr lang="en-ZA" sz="1800" dirty="0"/>
          </a:p>
          <a:p>
            <a:r>
              <a:rPr lang="en-ZA" sz="1800" dirty="0">
                <a:hlinkClick r:id="rId7" action="ppaction://hlinkfile"/>
              </a:rPr>
              <a:t>Chapter 5 Production(50 KB)</a:t>
            </a:r>
            <a:endParaRPr lang="en-ZA" sz="1800" dirty="0"/>
          </a:p>
          <a:p>
            <a:r>
              <a:rPr lang="en-ZA" sz="1800" dirty="0">
                <a:hlinkClick r:id="rId8" action="ppaction://hlinkfile"/>
              </a:rPr>
              <a:t>Chapter 6 Quality Control (33 KB)</a:t>
            </a:r>
            <a:endParaRPr lang="en-ZA" sz="1800" dirty="0"/>
          </a:p>
          <a:p>
            <a:r>
              <a:rPr lang="en-ZA" sz="1800" b="1" dirty="0">
                <a:hlinkClick r:id="rId9" action="ppaction://hlinkfile"/>
              </a:rPr>
              <a:t>Chapter 7 on Outsourced activities(21 KB)</a:t>
            </a:r>
            <a:r>
              <a:rPr lang="en-ZA" sz="1800" b="1" dirty="0"/>
              <a:t> </a:t>
            </a:r>
            <a:r>
              <a:rPr lang="en-ZA" sz="1800" dirty="0"/>
              <a:t>(Deadline for coming into operation: </a:t>
            </a:r>
            <a:r>
              <a:rPr lang="en-ZA" sz="2100" b="1" dirty="0">
                <a:solidFill>
                  <a:srgbClr val="FF0000"/>
                </a:solidFill>
              </a:rPr>
              <a:t>31 January 2013</a:t>
            </a:r>
            <a:r>
              <a:rPr lang="en-ZA" sz="1800" dirty="0"/>
              <a:t>)</a:t>
            </a:r>
            <a:br>
              <a:rPr lang="en-ZA" sz="1800" dirty="0"/>
            </a:br>
            <a:r>
              <a:rPr lang="en-ZA" sz="1800" dirty="0">
                <a:hlinkClick r:id="rId10" action="ppaction://hlinkfile"/>
              </a:rPr>
              <a:t>Chapter 7 Contract Manufacture and Analysis(22 KB)</a:t>
            </a:r>
            <a:endParaRPr lang="en-ZA" sz="1800" dirty="0"/>
          </a:p>
          <a:p>
            <a:r>
              <a:rPr lang="en-ZA" sz="1800" dirty="0">
                <a:hlinkClick r:id="rId11" action="ppaction://hlinkfile"/>
              </a:rPr>
              <a:t>Chapter 8 Complaints and Product Recall (18 KB)</a:t>
            </a:r>
            <a:endParaRPr lang="en-ZA" sz="1800" dirty="0"/>
          </a:p>
          <a:p>
            <a:r>
              <a:rPr lang="en-ZA" sz="1800" dirty="0">
                <a:hlinkClick r:id="rId12" action="ppaction://hlinkfile"/>
              </a:rPr>
              <a:t>Chapter 9 Self Inspection(11 KB)</a:t>
            </a:r>
            <a:endParaRPr lang="en-ZA" sz="1800" dirty="0"/>
          </a:p>
          <a:p>
            <a:r>
              <a:rPr lang="en-ZA" sz="1800" b="1" dirty="0"/>
              <a:t>Part II - Basic Requirements for Active Substances used as Starting Materials</a:t>
            </a:r>
          </a:p>
          <a:p>
            <a:r>
              <a:rPr lang="en-ZA" sz="1800" dirty="0">
                <a:hlinkClick r:id="rId13" action="ppaction://hlinkfile"/>
              </a:rPr>
              <a:t>Basic requirements for active substances used as starting materials(452 KB)</a:t>
            </a:r>
            <a:endParaRPr lang="en-ZA" sz="1800" dirty="0"/>
          </a:p>
          <a:p>
            <a:r>
              <a:rPr lang="en-ZA" sz="1800" b="1" dirty="0"/>
              <a:t>Part III - GMP related documents </a:t>
            </a:r>
          </a:p>
          <a:p>
            <a:r>
              <a:rPr lang="en-ZA" sz="1800" dirty="0">
                <a:hlinkClick r:id="rId14" action="ppaction://hlinkfile"/>
              </a:rPr>
              <a:t>Site Master File (33 KB)</a:t>
            </a:r>
            <a:endParaRPr lang="en-ZA" sz="1800" dirty="0"/>
          </a:p>
          <a:p>
            <a:r>
              <a:rPr lang="en-ZA" sz="1800" dirty="0">
                <a:hlinkClick r:id="rId15"/>
              </a:rPr>
              <a:t>Q9 Quality Risk Management</a:t>
            </a:r>
            <a:endParaRPr lang="en-ZA" sz="1800" dirty="0"/>
          </a:p>
          <a:p>
            <a:r>
              <a:rPr lang="en-ZA" sz="1800" b="1" dirty="0">
                <a:solidFill>
                  <a:srgbClr val="FF0000"/>
                </a:solidFill>
                <a:hlinkClick r:id="rId16"/>
              </a:rPr>
              <a:t>Q10 Note for Guidance on Pharmaceutical Quality System</a:t>
            </a:r>
            <a:endParaRPr lang="en-ZA" sz="1800" b="1" dirty="0">
              <a:solidFill>
                <a:srgbClr val="FF0000"/>
              </a:solidFill>
            </a:endParaRPr>
          </a:p>
          <a:p>
            <a:r>
              <a:rPr lang="en-ZA" sz="1800" dirty="0">
                <a:hlinkClick r:id="rId17" action="ppaction://hlinkfile"/>
              </a:rPr>
              <a:t>MRA Batch Certificate(101 KB</a:t>
            </a:r>
            <a:r>
              <a:rPr lang="en-ZA" sz="1800" dirty="0" smtClean="0">
                <a:hlinkClick r:id="rId17" action="ppaction://hlinkfile"/>
              </a:rPr>
              <a:t>)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18752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ICH GUIDELINES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Q7  - GMP for API manufacture Nov 2000</a:t>
            </a:r>
          </a:p>
          <a:p>
            <a:r>
              <a:rPr lang="en-ZA" dirty="0" smtClean="0"/>
              <a:t>Q8  - </a:t>
            </a:r>
            <a:r>
              <a:rPr lang="en-ZA" dirty="0" err="1" smtClean="0"/>
              <a:t>Pharma</a:t>
            </a:r>
            <a:r>
              <a:rPr lang="en-ZA" dirty="0" smtClean="0"/>
              <a:t>. Development Nov 2008</a:t>
            </a:r>
          </a:p>
          <a:p>
            <a:r>
              <a:rPr lang="en-ZA" dirty="0" smtClean="0"/>
              <a:t>Q9  - Quality Risk Management  Nov 2005</a:t>
            </a:r>
          </a:p>
          <a:p>
            <a:r>
              <a:rPr lang="en-ZA" dirty="0" smtClean="0"/>
              <a:t>Q10 - </a:t>
            </a:r>
            <a:r>
              <a:rPr lang="en-ZA" dirty="0" err="1" smtClean="0"/>
              <a:t>Pharma</a:t>
            </a:r>
            <a:r>
              <a:rPr lang="en-ZA" dirty="0" smtClean="0"/>
              <a:t>. Quality Systems   June 2008</a:t>
            </a:r>
          </a:p>
          <a:p>
            <a:r>
              <a:rPr lang="en-ZA" dirty="0" smtClean="0"/>
              <a:t>Q11 – Development &amp; Manufacture of Drug Substances  May 2012</a:t>
            </a:r>
          </a:p>
          <a:p>
            <a:r>
              <a:rPr lang="en-ZA" dirty="0" smtClean="0"/>
              <a:t>E 8&amp;9 - Clinical trials 			1997/8</a:t>
            </a:r>
          </a:p>
          <a:p>
            <a:r>
              <a:rPr lang="en-ZA" dirty="0" smtClean="0"/>
              <a:t>M4 series – CTD for registration      Nov 2000 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19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EMA </a:t>
            </a:r>
            <a:br>
              <a:rPr lang="en-ZA" b="1" dirty="0" smtClean="0"/>
            </a:br>
            <a:r>
              <a:rPr lang="en-ZA" b="1" dirty="0" smtClean="0"/>
              <a:t>Good Pharmacovigilence Practise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Rules </a:t>
            </a:r>
            <a:r>
              <a:rPr lang="en-ZA" dirty="0"/>
              <a:t>Governing Medicinal Products in the European Union (chapter I.2 of </a:t>
            </a:r>
            <a:r>
              <a:rPr lang="en-ZA" dirty="0">
                <a:hlinkClick r:id="rId2"/>
              </a:rPr>
              <a:t>Volume 9A for human products</a:t>
            </a:r>
            <a:r>
              <a:rPr lang="en-ZA" dirty="0"/>
              <a:t> and in </a:t>
            </a:r>
            <a:r>
              <a:rPr lang="en-ZA" dirty="0">
                <a:hlinkClick r:id="rId2"/>
              </a:rPr>
              <a:t>section 5 of the standalone guideline under Volume 9B</a:t>
            </a:r>
            <a:r>
              <a:rPr lang="en-ZA" dirty="0"/>
              <a:t> for veterinary products</a:t>
            </a:r>
            <a:r>
              <a:rPr lang="en-ZA" dirty="0" smtClean="0"/>
              <a:t>).</a:t>
            </a:r>
          </a:p>
          <a:p>
            <a:r>
              <a:rPr lang="en-ZA" dirty="0" smtClean="0"/>
              <a:t>Refer ICH Conference in Oct 2012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421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1524</Words>
  <Application>Microsoft Office PowerPoint</Application>
  <PresentationFormat>On-screen Show (4:3)</PresentationFormat>
  <Paragraphs>174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1_Office Theme</vt:lpstr>
      <vt:lpstr>     FORECASTED GUIDELINE CHANGES 2013 SAPRAA -  Nov 2012       J Savrda     Quality Audit &amp; Technical Executive  </vt:lpstr>
      <vt:lpstr>SCOPE OF THE GAME</vt:lpstr>
      <vt:lpstr>REASON for FORECAST</vt:lpstr>
      <vt:lpstr> 21 May 2012 PRESS RELEASE PIC/S MEETINGS, Geneva </vt:lpstr>
      <vt:lpstr> 23 October 2012  PRESS RELEASE  PIC/S MEETINGS, KIEV, UKRAINE </vt:lpstr>
      <vt:lpstr>EUROPEAN MEDICINES AGENCY</vt:lpstr>
      <vt:lpstr>EMA GMP</vt:lpstr>
      <vt:lpstr>ICH GUIDELINES</vt:lpstr>
      <vt:lpstr>EMA  Good Pharmacovigilence Practise</vt:lpstr>
      <vt:lpstr>CONSTANTLY CHANGING ENVIRONMENT</vt:lpstr>
      <vt:lpstr>Responsibilities of key personnel –  ZA GMP GUIDELINES</vt:lpstr>
      <vt:lpstr>INVESTIGATE</vt:lpstr>
      <vt:lpstr>Volume 4 EU Guidelines for Good Manufacturing Practice for Medicinal Products for Human and Veterinary Use Chapter 1 Pharmaceutical Quality System January 2013 IMPLEMENTATION</vt:lpstr>
      <vt:lpstr>PHARMACEUTICAL QUALITY SYSTEM</vt:lpstr>
      <vt:lpstr>PQS - SPECIFIC OUTCOMES</vt:lpstr>
      <vt:lpstr>PQS - SPECIFIC OUTCOMES</vt:lpstr>
      <vt:lpstr>PQS - SPECIFIC OUTCOMES</vt:lpstr>
      <vt:lpstr>PQS - SPECIFIC OUTCOMES</vt:lpstr>
      <vt:lpstr>COMPLEXITY</vt:lpstr>
      <vt:lpstr>Volume 4 EU Guidelines for Good Manufacturing Practice for Medicinal Products for Human and Veterinary Use Chapter 7 Outsourced Activities</vt:lpstr>
      <vt:lpstr>Outsourced Activities</vt:lpstr>
      <vt:lpstr>The Contract Giver (CG)</vt:lpstr>
      <vt:lpstr>The Contract Giver (CG)</vt:lpstr>
      <vt:lpstr>The Contract Acceptor (CA)</vt:lpstr>
      <vt:lpstr>DECISIONS</vt:lpstr>
      <vt:lpstr>The Outsource Contract</vt:lpstr>
      <vt:lpstr>The Outsource Contract</vt:lpstr>
      <vt:lpstr>PLAYING THE GAME</vt:lpstr>
      <vt:lpstr>Co-operation with non-EU states</vt:lpstr>
      <vt:lpstr>GROWTH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AMENDMENT MANAGEMENT</dc:title>
  <dc:creator>Carin Brettenny</dc:creator>
  <cp:lastModifiedBy>Jan Savrde</cp:lastModifiedBy>
  <cp:revision>114</cp:revision>
  <dcterms:created xsi:type="dcterms:W3CDTF">2012-02-16T14:19:02Z</dcterms:created>
  <dcterms:modified xsi:type="dcterms:W3CDTF">2012-11-16T04:51:58Z</dcterms:modified>
</cp:coreProperties>
</file>